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7"/>
  </p:notesMasterIdLst>
  <p:handoutMasterIdLst>
    <p:handoutMasterId r:id="rId148"/>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90" r:id="rId120"/>
    <p:sldId id="391" r:id="rId121"/>
    <p:sldId id="392" r:id="rId122"/>
    <p:sldId id="394" r:id="rId123"/>
    <p:sldId id="395" r:id="rId124"/>
    <p:sldId id="396" r:id="rId125"/>
    <p:sldId id="398" r:id="rId126"/>
    <p:sldId id="399" r:id="rId127"/>
    <p:sldId id="400" r:id="rId128"/>
    <p:sldId id="402" r:id="rId129"/>
    <p:sldId id="403" r:id="rId130"/>
    <p:sldId id="404" r:id="rId131"/>
    <p:sldId id="406" r:id="rId132"/>
    <p:sldId id="407" r:id="rId133"/>
    <p:sldId id="408" r:id="rId134"/>
    <p:sldId id="410" r:id="rId135"/>
    <p:sldId id="411" r:id="rId136"/>
    <p:sldId id="412" r:id="rId137"/>
    <p:sldId id="414" r:id="rId138"/>
    <p:sldId id="415" r:id="rId139"/>
    <p:sldId id="416" r:id="rId140"/>
    <p:sldId id="418" r:id="rId141"/>
    <p:sldId id="419" r:id="rId142"/>
    <p:sldId id="420" r:id="rId143"/>
    <p:sldId id="422" r:id="rId144"/>
    <p:sldId id="423" r:id="rId145"/>
    <p:sldId id="424"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2">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AB5FC-E154-4140-BDE6-DB5889BD6A74}" v="1" dt="2021-01-04T19:35:07.16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7" autoAdjust="0"/>
    <p:restoredTop sz="72857" autoAdjust="0"/>
  </p:normalViewPr>
  <p:slideViewPr>
    <p:cSldViewPr snapToGrid="0">
      <p:cViewPr varScale="1">
        <p:scale>
          <a:sx n="91" d="100"/>
          <a:sy n="91" d="100"/>
        </p:scale>
        <p:origin x="848" y="184"/>
      </p:cViewPr>
      <p:guideLst>
        <p:guide orient="horz" pos="932"/>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microsoft.com/office/2016/11/relationships/changesInfo" Target="changesInfos/changesInfo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microsoft.com/office/2015/10/relationships/revisionInfo" Target="revisionInfo.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5F5AB5FC-E154-4140-BDE6-DB5889BD6A74}"/>
    <pc:docChg chg="modSld">
      <pc:chgData name="Kathryn Leeber" userId="15028f3c-0a13-4345-9369-dac953ae4f16" providerId="ADAL" clId="{5F5AB5FC-E154-4140-BDE6-DB5889BD6A74}" dt="2021-01-04T19:35:10.713" v="1" actId="1076"/>
      <pc:docMkLst>
        <pc:docMk/>
      </pc:docMkLst>
      <pc:sldChg chg="modSp mod">
        <pc:chgData name="Kathryn Leeber" userId="15028f3c-0a13-4345-9369-dac953ae4f16" providerId="ADAL" clId="{5F5AB5FC-E154-4140-BDE6-DB5889BD6A74}" dt="2021-01-04T19:35:10.713" v="1" actId="1076"/>
        <pc:sldMkLst>
          <pc:docMk/>
          <pc:sldMk cId="0" sldId="312"/>
        </pc:sldMkLst>
        <pc:spChg chg="mod">
          <ac:chgData name="Kathryn Leeber" userId="15028f3c-0a13-4345-9369-dac953ae4f16" providerId="ADAL" clId="{5F5AB5FC-E154-4140-BDE6-DB5889BD6A74}" dt="2021-01-04T19:35:10.713" v="1" actId="1076"/>
          <ac:spMkLst>
            <pc:docMk/>
            <pc:sldMk cId="0" sldId="312"/>
            <ac:spMk id="2" creationId="{00000000-0000-0000-0000-000000000000}"/>
          </ac:spMkLst>
        </pc:spChg>
        <pc:spChg chg="mod">
          <ac:chgData name="Kathryn Leeber" userId="15028f3c-0a13-4345-9369-dac953ae4f16" providerId="ADAL" clId="{5F5AB5FC-E154-4140-BDE6-DB5889BD6A74}" dt="2021-01-04T19:35:10.713" v="1" actId="1076"/>
          <ac:spMkLst>
            <pc:docMk/>
            <pc:sldMk cId="0" sldId="312"/>
            <ac:spMk id="3" creationId="{00000000-0000-0000-0000-000000000000}"/>
          </ac:spMkLst>
        </pc:spChg>
        <pc:picChg chg="mod">
          <ac:chgData name="Kathryn Leeber" userId="15028f3c-0a13-4345-9369-dac953ae4f16" providerId="ADAL" clId="{5F5AB5FC-E154-4140-BDE6-DB5889BD6A74}" dt="2021-01-04T19:35:07.166" v="0" actId="1076"/>
          <ac:picMkLst>
            <pc:docMk/>
            <pc:sldMk cId="0" sldId="312"/>
            <ac:picMk id="10242" creationId="{00000000-0000-0000-0000-000000000000}"/>
          </ac:picMkLst>
        </pc:picChg>
      </pc:sldChg>
    </pc:docChg>
  </pc:docChgLst>
  <pc:docChgLst>
    <pc:chgData name="Kathryn Leeber" userId="15028f3c-0a13-4345-9369-dac953ae4f16" providerId="ADAL" clId="{5D1397AA-F246-1245-936F-CC49FB98CFF2}"/>
    <pc:docChg chg="modSld modMainMaster">
      <pc:chgData name="Kathryn Leeber" userId="15028f3c-0a13-4345-9369-dac953ae4f16" providerId="ADAL" clId="{5D1397AA-F246-1245-936F-CC49FB98CFF2}" dt="2020-12-18T17:47:52.920" v="22" actId="1076"/>
      <pc:docMkLst>
        <pc:docMk/>
      </pc:docMkLst>
      <pc:sldChg chg="modSp mod">
        <pc:chgData name="Kathryn Leeber" userId="15028f3c-0a13-4345-9369-dac953ae4f16" providerId="ADAL" clId="{5D1397AA-F246-1245-936F-CC49FB98CFF2}" dt="2020-12-18T17:47:23.248" v="8" actId="14100"/>
        <pc:sldMkLst>
          <pc:docMk/>
          <pc:sldMk cId="0" sldId="312"/>
        </pc:sldMkLst>
        <pc:spChg chg="mod">
          <ac:chgData name="Kathryn Leeber" userId="15028f3c-0a13-4345-9369-dac953ae4f16" providerId="ADAL" clId="{5D1397AA-F246-1245-936F-CC49FB98CFF2}" dt="2020-12-18T17:47:23.248" v="8" actId="14100"/>
          <ac:spMkLst>
            <pc:docMk/>
            <pc:sldMk cId="0" sldId="312"/>
            <ac:spMk id="45059" creationId="{00000000-0000-0000-0000-000000000000}"/>
          </ac:spMkLst>
        </pc:spChg>
      </pc:sldChg>
      <pc:sldChg chg="modSp mod">
        <pc:chgData name="Kathryn Leeber" userId="15028f3c-0a13-4345-9369-dac953ae4f16" providerId="ADAL" clId="{5D1397AA-F246-1245-936F-CC49FB98CFF2}" dt="2020-12-18T17:47:19.562" v="7" actId="14100"/>
        <pc:sldMkLst>
          <pc:docMk/>
          <pc:sldMk cId="0" sldId="313"/>
        </pc:sldMkLst>
        <pc:spChg chg="mod">
          <ac:chgData name="Kathryn Leeber" userId="15028f3c-0a13-4345-9369-dac953ae4f16" providerId="ADAL" clId="{5D1397AA-F246-1245-936F-CC49FB98CFF2}" dt="2020-12-18T17:47:19.562" v="7" actId="14100"/>
          <ac:spMkLst>
            <pc:docMk/>
            <pc:sldMk cId="0" sldId="313"/>
            <ac:spMk id="46083" creationId="{00000000-0000-0000-0000-000000000000}"/>
          </ac:spMkLst>
        </pc:spChg>
      </pc:sldChg>
      <pc:sldChg chg="modSp mod">
        <pc:chgData name="Kathryn Leeber" userId="15028f3c-0a13-4345-9369-dac953ae4f16" providerId="ADAL" clId="{5D1397AA-F246-1245-936F-CC49FB98CFF2}" dt="2020-12-18T17:47:37.496" v="19" actId="1076"/>
        <pc:sldMkLst>
          <pc:docMk/>
          <pc:sldMk cId="0" sldId="314"/>
        </pc:sldMkLst>
        <pc:spChg chg="mod">
          <ac:chgData name="Kathryn Leeber" userId="15028f3c-0a13-4345-9369-dac953ae4f16" providerId="ADAL" clId="{5D1397AA-F246-1245-936F-CC49FB98CFF2}" dt="2020-12-18T17:47:37.496" v="19" actId="1076"/>
          <ac:spMkLst>
            <pc:docMk/>
            <pc:sldMk cId="0" sldId="314"/>
            <ac:spMk id="2" creationId="{00000000-0000-0000-0000-000000000000}"/>
          </ac:spMkLst>
        </pc:spChg>
        <pc:spChg chg="mod">
          <ac:chgData name="Kathryn Leeber" userId="15028f3c-0a13-4345-9369-dac953ae4f16" providerId="ADAL" clId="{5D1397AA-F246-1245-936F-CC49FB98CFF2}" dt="2020-12-18T17:47:37.496" v="19" actId="1076"/>
          <ac:spMkLst>
            <pc:docMk/>
            <pc:sldMk cId="0" sldId="314"/>
            <ac:spMk id="6" creationId="{00000000-0000-0000-0000-000000000000}"/>
          </ac:spMkLst>
        </pc:spChg>
        <pc:spChg chg="mod">
          <ac:chgData name="Kathryn Leeber" userId="15028f3c-0a13-4345-9369-dac953ae4f16" providerId="ADAL" clId="{5D1397AA-F246-1245-936F-CC49FB98CFF2}" dt="2020-12-18T17:47:15.918" v="6" actId="14100"/>
          <ac:spMkLst>
            <pc:docMk/>
            <pc:sldMk cId="0" sldId="314"/>
            <ac:spMk id="47107" creationId="{00000000-0000-0000-0000-000000000000}"/>
          </ac:spMkLst>
        </pc:spChg>
        <pc:picChg chg="mod">
          <ac:chgData name="Kathryn Leeber" userId="15028f3c-0a13-4345-9369-dac953ae4f16" providerId="ADAL" clId="{5D1397AA-F246-1245-936F-CC49FB98CFF2}" dt="2020-12-18T17:47:28.456" v="9" actId="14100"/>
          <ac:picMkLst>
            <pc:docMk/>
            <pc:sldMk cId="0" sldId="314"/>
            <ac:picMk id="12290" creationId="{00000000-0000-0000-0000-000000000000}"/>
          </ac:picMkLst>
        </pc:picChg>
      </pc:sldChg>
      <pc:sldChg chg="modSp mod">
        <pc:chgData name="Kathryn Leeber" userId="15028f3c-0a13-4345-9369-dac953ae4f16" providerId="ADAL" clId="{5D1397AA-F246-1245-936F-CC49FB98CFF2}" dt="2020-12-18T17:47:52.920" v="22" actId="1076"/>
        <pc:sldMkLst>
          <pc:docMk/>
          <pc:sldMk cId="0" sldId="315"/>
        </pc:sldMkLst>
        <pc:spChg chg="mod">
          <ac:chgData name="Kathryn Leeber" userId="15028f3c-0a13-4345-9369-dac953ae4f16" providerId="ADAL" clId="{5D1397AA-F246-1245-936F-CC49FB98CFF2}" dt="2020-12-18T17:47:52.920" v="22" actId="1076"/>
          <ac:spMkLst>
            <pc:docMk/>
            <pc:sldMk cId="0" sldId="315"/>
            <ac:spMk id="2" creationId="{00000000-0000-0000-0000-000000000000}"/>
          </ac:spMkLst>
        </pc:spChg>
        <pc:spChg chg="mod">
          <ac:chgData name="Kathryn Leeber" userId="15028f3c-0a13-4345-9369-dac953ae4f16" providerId="ADAL" clId="{5D1397AA-F246-1245-936F-CC49FB98CFF2}" dt="2020-12-18T17:47:52.920" v="22" actId="1076"/>
          <ac:spMkLst>
            <pc:docMk/>
            <pc:sldMk cId="0" sldId="315"/>
            <ac:spMk id="6" creationId="{00000000-0000-0000-0000-000000000000}"/>
          </ac:spMkLst>
        </pc:spChg>
        <pc:picChg chg="mod">
          <ac:chgData name="Kathryn Leeber" userId="15028f3c-0a13-4345-9369-dac953ae4f16" providerId="ADAL" clId="{5D1397AA-F246-1245-936F-CC49FB98CFF2}" dt="2020-12-18T17:47:45.558" v="20" actId="14100"/>
          <ac:picMkLst>
            <pc:docMk/>
            <pc:sldMk cId="0" sldId="315"/>
            <ac:picMk id="13314" creationId="{00000000-0000-0000-0000-000000000000}"/>
          </ac:picMkLst>
        </pc:picChg>
      </pc:sldChg>
      <pc:sldMasterChg chg="modSp mod modSldLayout">
        <pc:chgData name="Kathryn Leeber" userId="15028f3c-0a13-4345-9369-dac953ae4f16" providerId="ADAL" clId="{5D1397AA-F246-1245-936F-CC49FB98CFF2}" dt="2020-12-18T17:46:16.105" v="3" actId="20577"/>
        <pc:sldMasterMkLst>
          <pc:docMk/>
          <pc:sldMasterMk cId="2871921020" sldId="2147483648"/>
        </pc:sldMasterMkLst>
        <pc:spChg chg="mod">
          <ac:chgData name="Kathryn Leeber" userId="15028f3c-0a13-4345-9369-dac953ae4f16" providerId="ADAL" clId="{5D1397AA-F246-1245-936F-CC49FB98CFF2}" dt="2020-12-18T17:46:16.105" v="3" actId="20577"/>
          <ac:spMkLst>
            <pc:docMk/>
            <pc:sldMasterMk cId="2871921020" sldId="2147483648"/>
            <ac:spMk id="7" creationId="{21F38BD8-3F75-CE4C-AFEF-0C6B45F77F8C}"/>
          </ac:spMkLst>
        </pc:spChg>
        <pc:sldLayoutChg chg="modSp mod">
          <pc:chgData name="Kathryn Leeber" userId="15028f3c-0a13-4345-9369-dac953ae4f16" providerId="ADAL" clId="{5D1397AA-F246-1245-936F-CC49FB98CFF2}" dt="2020-12-18T17:46:12.110" v="1" actId="20577"/>
          <pc:sldLayoutMkLst>
            <pc:docMk/>
            <pc:sldMasterMk cId="2871921020" sldId="2147483648"/>
            <pc:sldLayoutMk cId="3047549913" sldId="2147483649"/>
          </pc:sldLayoutMkLst>
          <pc:spChg chg="mod">
            <ac:chgData name="Kathryn Leeber" userId="15028f3c-0a13-4345-9369-dac953ae4f16" providerId="ADAL" clId="{5D1397AA-F246-1245-936F-CC49FB98CFF2}" dt="2020-12-18T17:46:12.110"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296013-8505-BF40-AC55-492FAE067F4B}" type="slidenum">
              <a:rPr lang="en-US" altLang="en-US" sz="1200"/>
              <a:pPr eaLnBrk="1" hangingPunct="1"/>
              <a:t>2</a:t>
            </a:fld>
            <a:endParaRPr lang="en-US" altLang="en-US" sz="1200" dirty="0"/>
          </a:p>
        </p:txBody>
      </p:sp>
    </p:spTree>
    <p:extLst>
      <p:ext uri="{BB962C8B-B14F-4D97-AF65-F5344CB8AC3E}">
        <p14:creationId xmlns:p14="http://schemas.microsoft.com/office/powerpoint/2010/main" val="186826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parts of the brain. </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F1EDB8-4BDE-664B-8FFE-7DFDA2900CB2}" type="slidenum">
              <a:rPr lang="en-US" altLang="en-US" sz="1200"/>
              <a:pPr eaLnBrk="1" hangingPunct="1"/>
              <a:t>11</a:t>
            </a:fld>
            <a:endParaRPr lang="en-US" altLang="en-US" sz="1200" dirty="0"/>
          </a:p>
        </p:txBody>
      </p:sp>
    </p:spTree>
    <p:extLst>
      <p:ext uri="{BB962C8B-B14F-4D97-AF65-F5344CB8AC3E}">
        <p14:creationId xmlns:p14="http://schemas.microsoft.com/office/powerpoint/2010/main" val="598153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Cervical collars </a:t>
            </a:r>
            <a:endParaRPr lang="en-IN" altLang="en-US" dirty="0">
              <a:latin typeface="Times New Roman" charset="0"/>
              <a:ea typeface="MS PGothic" charset="-128"/>
            </a:endParaRPr>
          </a:p>
          <a:p>
            <a:r>
              <a:rPr lang="en-US" altLang="en-US" dirty="0">
                <a:latin typeface="Times New Roman" charset="0"/>
                <a:ea typeface="MS PGothic" charset="-128"/>
              </a:rPr>
              <a:t>       1.    Provide preliminary, partial support</a:t>
            </a:r>
            <a:endParaRPr lang="en-IN" altLang="en-US" dirty="0">
              <a:latin typeface="Times New Roman" charset="0"/>
              <a:ea typeface="MS PGothic" charset="-128"/>
            </a:endParaRPr>
          </a:p>
          <a:p>
            <a:r>
              <a:rPr lang="en-US" altLang="en-US" dirty="0">
                <a:latin typeface="Times New Roman" charset="0"/>
                <a:ea typeface="MS PGothic" charset="-128"/>
              </a:rPr>
              <a:t>       2.    Should be applied to every patient who has a possible spinal injury based on the MOI, history, or signs and symptoms.</a:t>
            </a:r>
            <a:endParaRPr lang="en-IN" altLang="en-US" dirty="0">
              <a:latin typeface="Times New Roman" charset="0"/>
              <a:ea typeface="MS PGothic" charset="-128"/>
            </a:endParaRPr>
          </a:p>
          <a:p>
            <a:r>
              <a:rPr lang="en-US" altLang="en-US" dirty="0">
                <a:latin typeface="Times New Roman" charset="0"/>
                <a:ea typeface="MS PGothic" charset="-128"/>
              </a:rPr>
              <a:t>       3.    To be effective, a rigid cervical collar must be the correct size for the patient.</a:t>
            </a: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EE9775-8E7D-A543-A287-EB6A291BEC37}" type="slidenum">
              <a:rPr lang="en-US" altLang="en-US" sz="1200"/>
              <a:pPr eaLnBrk="1" hangingPunct="1"/>
              <a:t>101</a:t>
            </a:fld>
            <a:endParaRPr lang="en-US" altLang="en-US" sz="1200" dirty="0"/>
          </a:p>
        </p:txBody>
      </p:sp>
    </p:spTree>
    <p:extLst>
      <p:ext uri="{BB962C8B-B14F-4D97-AF65-F5344CB8AC3E}">
        <p14:creationId xmlns:p14="http://schemas.microsoft.com/office/powerpoint/2010/main" val="1288507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4.    Follow the steps in Skill Drill 29-2.</a:t>
            </a:r>
            <a:endParaRPr lang="en-IN" altLang="en-US" dirty="0">
              <a:latin typeface="Times New Roman" charset="0"/>
              <a:ea typeface="MS PGothic" charset="-128"/>
            </a:endParaRPr>
          </a:p>
          <a:p>
            <a:r>
              <a:rPr lang="en-US" altLang="en-US" dirty="0">
                <a:latin typeface="Times New Roman" charset="0"/>
                <a:ea typeface="MS PGothic" charset="-128"/>
              </a:rPr>
              <a:t>5.    Once the patient’s head and neck have been manually stabilized, assess the pulse, motor functions, and sensation in all extremities. Then assess the cervical spine area and neck.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6.    Maintain manual support until the patient has been fully secured to the backboard or vacuum mattress.</a:t>
            </a:r>
          </a:p>
          <a:p>
            <a:endParaRPr lang="en-US" altLang="en-US" dirty="0">
              <a:latin typeface="Times New Roman" charset="0"/>
              <a:ea typeface="MS PGothic" charset="-128"/>
            </a:endParaRPr>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877D24-C8EF-A34C-9AC4-1F726FF5557E}" type="slidenum">
              <a:rPr lang="en-US" altLang="en-US" sz="1200"/>
              <a:pPr eaLnBrk="1" hangingPunct="1"/>
              <a:t>102</a:t>
            </a:fld>
            <a:endParaRPr lang="en-US" altLang="en-US" sz="1200" dirty="0"/>
          </a:p>
        </p:txBody>
      </p:sp>
    </p:spTree>
    <p:extLst>
      <p:ext uri="{BB962C8B-B14F-4D97-AF65-F5344CB8AC3E}">
        <p14:creationId xmlns:p14="http://schemas.microsoft.com/office/powerpoint/2010/main" val="9309886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Preparation for Transport</a:t>
            </a:r>
          </a:p>
          <a:p>
            <a:r>
              <a:rPr lang="en-US" altLang="en-US" dirty="0">
                <a:latin typeface="Times New Roman" charset="0"/>
                <a:ea typeface="MS PGothic" charset="-128"/>
              </a:rPr>
              <a:t>A.    Supine patients</a:t>
            </a:r>
            <a:endParaRPr lang="en-IN" altLang="en-US" dirty="0">
              <a:latin typeface="Times New Roman" charset="0"/>
              <a:ea typeface="MS PGothic" charset="-128"/>
            </a:endParaRPr>
          </a:p>
          <a:p>
            <a:r>
              <a:rPr lang="en-US" altLang="en-US" dirty="0">
                <a:latin typeface="Times New Roman" charset="0"/>
                <a:ea typeface="MS PGothic" charset="-128"/>
              </a:rPr>
              <a:t>       1.    Secure the patient to a long backboard or vacuum mattress.</a:t>
            </a:r>
            <a:endParaRPr lang="en-IN" altLang="en-US" dirty="0">
              <a:latin typeface="Times New Roman" charset="0"/>
              <a:ea typeface="MS PGothic" charset="-128"/>
            </a:endParaRPr>
          </a:p>
          <a:p>
            <a:r>
              <a:rPr lang="en-US" altLang="en-US" dirty="0">
                <a:latin typeface="Times New Roman" charset="0"/>
                <a:ea typeface="MS PGothic" charset="-128"/>
              </a:rPr>
              <a:t>       2.    Another procedure to move a patient from the ground to a backboard is the four-person log roll.</a:t>
            </a:r>
            <a:endParaRPr lang="en-IN" altLang="en-US" dirty="0">
              <a:latin typeface="Times New Roman" charset="0"/>
              <a:ea typeface="MS PGothic" charset="-128"/>
            </a:endParaRPr>
          </a:p>
          <a:p>
            <a:r>
              <a:rPr lang="en-US" altLang="en-US" dirty="0">
                <a:latin typeface="Times New Roman" charset="0"/>
                <a:ea typeface="MS PGothic" charset="-128"/>
              </a:rPr>
              <a:t>       3.    You may also slide the patient onto a backboard or vacuum mattress.</a:t>
            </a:r>
            <a:endParaRPr lang="en-IN" altLang="en-US" dirty="0">
              <a:latin typeface="Times New Roman" charset="0"/>
              <a:ea typeface="MS PGothic" charset="-128"/>
            </a:endParaRPr>
          </a:p>
          <a:p>
            <a:r>
              <a:rPr lang="en-US" altLang="en-US" dirty="0">
                <a:latin typeface="Times New Roman" charset="0"/>
                <a:ea typeface="MS PGothic" charset="-128"/>
              </a:rPr>
              <a:t>       4.    To secure a patient to a backboard, follow the steps in Skill Drill 29-3.</a:t>
            </a: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03F13A-0EEF-B447-A35E-993D4B4553F5}" type="slidenum">
              <a:rPr lang="en-US" altLang="en-US" sz="1200"/>
              <a:pPr eaLnBrk="1" hangingPunct="1"/>
              <a:t>103</a:t>
            </a:fld>
            <a:endParaRPr lang="en-US" altLang="en-US" sz="1200" dirty="0"/>
          </a:p>
        </p:txBody>
      </p:sp>
    </p:spTree>
    <p:extLst>
      <p:ext uri="{BB962C8B-B14F-4D97-AF65-F5344CB8AC3E}">
        <p14:creationId xmlns:p14="http://schemas.microsoft.com/office/powerpoint/2010/main" val="5604389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Vacuum mattress</a:t>
            </a:r>
            <a:endParaRPr lang="en-IN" altLang="en-US" dirty="0">
              <a:latin typeface="Times New Roman" charset="0"/>
              <a:ea typeface="MS PGothic" charset="-128"/>
            </a:endParaRPr>
          </a:p>
          <a:p>
            <a:r>
              <a:rPr lang="en-US" altLang="en-US" dirty="0">
                <a:latin typeface="Times New Roman" charset="0"/>
                <a:ea typeface="MS PGothic" charset="-128"/>
              </a:rPr>
              <a:t>       1.    An alternative to the long backboard is a vacuum mattress. </a:t>
            </a:r>
            <a:endParaRPr lang="en-IN" altLang="en-US" dirty="0">
              <a:latin typeface="Times New Roman" charset="0"/>
              <a:ea typeface="MS PGothic" charset="-128"/>
            </a:endParaRPr>
          </a:p>
          <a:p>
            <a:r>
              <a:rPr lang="en-US" altLang="en-US" dirty="0">
                <a:latin typeface="Times New Roman" charset="0"/>
                <a:ea typeface="MS PGothic" charset="-128"/>
              </a:rPr>
              <a:t>              a.    Molds to the specific contours of the patient’s body, reducing pressure-point tenderness and therefore providing better comfort</a:t>
            </a:r>
            <a:endParaRPr lang="en-IN" altLang="en-US" dirty="0">
              <a:latin typeface="Times New Roman" charset="0"/>
              <a:ea typeface="MS PGothic" charset="-128"/>
            </a:endParaRPr>
          </a:p>
          <a:p>
            <a:r>
              <a:rPr lang="en-US" altLang="en-US" dirty="0">
                <a:latin typeface="Times New Roman" charset="0"/>
                <a:ea typeface="MS PGothic" charset="-128"/>
              </a:rPr>
              <a:t>              b.    Also provides thermal insulation </a:t>
            </a:r>
            <a:endParaRPr lang="en-IN" altLang="en-US" dirty="0">
              <a:latin typeface="Times New Roman" charset="0"/>
              <a:ea typeface="MS PGothic" charset="-128"/>
            </a:endParaRPr>
          </a:p>
          <a:p>
            <a:r>
              <a:rPr lang="en-US" altLang="en-US" dirty="0">
                <a:latin typeface="Times New Roman" charset="0"/>
                <a:ea typeface="MS PGothic" charset="-128"/>
              </a:rPr>
              <a:t>              c.    Excellent for the elderly or a patient with abnormal curvature of the spine</a:t>
            </a:r>
            <a:endParaRPr lang="en-IN" altLang="en-US" dirty="0">
              <a:latin typeface="Times New Roman" charset="0"/>
              <a:ea typeface="MS PGothic" charset="-128"/>
            </a:endParaRPr>
          </a:p>
          <a:p>
            <a:r>
              <a:rPr lang="en-US" altLang="en-US" dirty="0">
                <a:latin typeface="Times New Roman" charset="0"/>
                <a:ea typeface="MS PGothic" charset="-128"/>
              </a:rPr>
              <a:t>              d.    Drawback to the device is its thickness,</a:t>
            </a:r>
            <a:r>
              <a:rPr lang="en-IN" altLang="en-US" dirty="0">
                <a:latin typeface="Times New Roman" charset="0"/>
                <a:ea typeface="MS PGothic" charset="-128"/>
              </a:rPr>
              <a:t> </a:t>
            </a:r>
            <a:r>
              <a:rPr lang="en-US" altLang="en-US" dirty="0">
                <a:latin typeface="Times New Roman" charset="0"/>
                <a:ea typeface="MS PGothic" charset="-128"/>
              </a:rPr>
              <a:t>requiring careful patient movement to maintain spinal stabilization</a:t>
            </a:r>
            <a:endParaRPr lang="en-IN" altLang="en-US" dirty="0">
              <a:latin typeface="Times New Roman" charset="0"/>
              <a:ea typeface="MS PGothic" charset="-128"/>
            </a:endParaRPr>
          </a:p>
          <a:p>
            <a:r>
              <a:rPr lang="en-US" altLang="en-US" dirty="0">
                <a:latin typeface="Times New Roman" charset="0"/>
                <a:ea typeface="MS PGothic" charset="-128"/>
              </a:rPr>
              <a:t>              e.    Cannot be used for patients who weigh more than 350 lb</a:t>
            </a:r>
            <a:endParaRPr lang="en-IN" altLang="en-US" dirty="0">
              <a:latin typeface="Times New Roman" charset="0"/>
              <a:ea typeface="MS PGothic" charset="-128"/>
            </a:endParaRPr>
          </a:p>
          <a:p>
            <a:r>
              <a:rPr lang="en-US" altLang="en-US" dirty="0">
                <a:latin typeface="Times New Roman" charset="0"/>
                <a:ea typeface="MS PGothic" charset="-128"/>
              </a:rPr>
              <a:t>              f.     Can be used on a supine, sitting, or standing patient</a:t>
            </a:r>
            <a:endParaRPr lang="en-IN" altLang="en-US" dirty="0">
              <a:latin typeface="Times New Roman" charset="0"/>
              <a:ea typeface="MS PGothic" charset="-128"/>
            </a:endParaRPr>
          </a:p>
          <a:p>
            <a:r>
              <a:rPr lang="en-US" altLang="en-US" dirty="0">
                <a:latin typeface="Times New Roman" charset="0"/>
                <a:ea typeface="MS PGothic" charset="-128"/>
              </a:rPr>
              <a:t>              g.    Patient can be moved onto the vacuum mattress with a scoop stretcher or a log roll.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Follow the steps in Skill Drill 29-4. </a:t>
            </a: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B8EC2C-3E10-544D-9B91-290EB68B0AC0}" type="slidenum">
              <a:rPr lang="en-US" altLang="en-US" sz="1200"/>
              <a:pPr eaLnBrk="1" hangingPunct="1"/>
              <a:t>104</a:t>
            </a:fld>
            <a:endParaRPr lang="en-US" altLang="en-US" sz="1200" dirty="0"/>
          </a:p>
        </p:txBody>
      </p:sp>
    </p:spTree>
    <p:extLst>
      <p:ext uri="{BB962C8B-B14F-4D97-AF65-F5344CB8AC3E}">
        <p14:creationId xmlns:p14="http://schemas.microsoft.com/office/powerpoint/2010/main" val="4338039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Sitting patients</a:t>
            </a:r>
            <a:endParaRPr lang="en-IN" altLang="en-US" dirty="0">
              <a:latin typeface="Times New Roman" charset="0"/>
              <a:ea typeface="MS PGothic" charset="-128"/>
            </a:endParaRPr>
          </a:p>
          <a:p>
            <a:r>
              <a:rPr lang="en-US" altLang="en-US" dirty="0">
                <a:latin typeface="Times New Roman" charset="0"/>
                <a:ea typeface="MS PGothic" charset="-128"/>
              </a:rPr>
              <a:t>       1.   Use a short backboard or other short spinal extrication device to restrict movement of the cervical and thoracic spine.</a:t>
            </a:r>
            <a:endParaRPr lang="en-IN" altLang="en-US" dirty="0">
              <a:latin typeface="Times New Roman" charset="0"/>
              <a:ea typeface="MS PGothic" charset="-128"/>
            </a:endParaRPr>
          </a:p>
          <a:p>
            <a:r>
              <a:rPr lang="en-US" altLang="en-US" dirty="0">
                <a:latin typeface="Times New Roman" charset="0"/>
                <a:ea typeface="MS PGothic" charset="-128"/>
              </a:rPr>
              <a:t>       2.    Then secure the short backboard to the long backboard.</a:t>
            </a:r>
            <a:endParaRPr lang="en-IN" altLang="en-US" dirty="0">
              <a:latin typeface="Times New Roman" charset="0"/>
              <a:ea typeface="MS PGothic" charset="-128"/>
            </a:endParaRPr>
          </a:p>
          <a:p>
            <a:r>
              <a:rPr lang="en-US" altLang="en-US" dirty="0">
                <a:latin typeface="Times New Roman" charset="0"/>
                <a:ea typeface="MS PGothic" charset="-128"/>
              </a:rPr>
              <a:t>       3.    Exceptions to this rule include situations in which:</a:t>
            </a:r>
            <a:endParaRPr lang="en-IN" altLang="en-US" dirty="0">
              <a:latin typeface="Times New Roman" charset="0"/>
              <a:ea typeface="MS PGothic" charset="-128"/>
            </a:endParaRPr>
          </a:p>
          <a:p>
            <a:r>
              <a:rPr lang="en-US" altLang="en-US" dirty="0">
                <a:latin typeface="Times New Roman" charset="0"/>
                <a:ea typeface="MS PGothic" charset="-128"/>
              </a:rPr>
              <a:t>              a.    You or the patient is in danger</a:t>
            </a:r>
            <a:endParaRPr lang="en-IN" altLang="en-US" dirty="0">
              <a:latin typeface="Times New Roman" charset="0"/>
              <a:ea typeface="MS PGothic" charset="-128"/>
            </a:endParaRPr>
          </a:p>
          <a:p>
            <a:r>
              <a:rPr lang="en-US" altLang="en-US" dirty="0">
                <a:latin typeface="Times New Roman" charset="0"/>
                <a:ea typeface="MS PGothic" charset="-128"/>
              </a:rPr>
              <a:t>              b.    You need to gain immediate access to other patients</a:t>
            </a:r>
            <a:endParaRPr lang="en-IN" altLang="en-US" dirty="0">
              <a:latin typeface="Times New Roman" charset="0"/>
              <a:ea typeface="MS PGothic" charset="-128"/>
            </a:endParaRPr>
          </a:p>
          <a:p>
            <a:r>
              <a:rPr lang="en-US" altLang="en-US" dirty="0">
                <a:latin typeface="Times New Roman" charset="0"/>
                <a:ea typeface="MS PGothic" charset="-128"/>
              </a:rPr>
              <a:t>              c.    The patient’s injuries justify urgent removal</a:t>
            </a:r>
            <a:endParaRPr lang="en-IN" altLang="en-US" dirty="0">
              <a:latin typeface="Times New Roman" charset="0"/>
              <a:ea typeface="MS PGothic" charset="-128"/>
            </a:endParaRPr>
          </a:p>
          <a:p>
            <a:r>
              <a:rPr lang="en-US" altLang="en-US" dirty="0">
                <a:latin typeface="Times New Roman" charset="0"/>
                <a:ea typeface="MS PGothic" charset="-128"/>
              </a:rPr>
              <a:t>       4.    In all other cases, follow the steps in Skill Drill 29-5.</a:t>
            </a: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907B6D3-06D7-1341-9878-B07C9BF97FFA}" type="slidenum">
              <a:rPr lang="en-US" altLang="en-US" sz="1200"/>
              <a:pPr eaLnBrk="1" hangingPunct="1"/>
              <a:t>105</a:t>
            </a:fld>
            <a:endParaRPr lang="en-US" altLang="en-US" sz="1200" dirty="0"/>
          </a:p>
        </p:txBody>
      </p:sp>
    </p:spTree>
    <p:extLst>
      <p:ext uri="{BB962C8B-B14F-4D97-AF65-F5344CB8AC3E}">
        <p14:creationId xmlns:p14="http://schemas.microsoft.com/office/powerpoint/2010/main" val="2361909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Standing patients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1.    A patient who is already standing and walking should be able to sit down gently and be transferred to a position in which spinal motion restriction can be maintained.</a:t>
            </a:r>
          </a:p>
          <a:p>
            <a:r>
              <a:rPr lang="en-US" sz="1200" kern="1200" dirty="0">
                <a:solidFill>
                  <a:schemeClr val="tx1"/>
                </a:solidFill>
                <a:effectLst/>
                <a:latin typeface="Times New Roman" pitchFamily="18" charset="0"/>
                <a:ea typeface="MS PGothic" pitchFamily="34" charset="-128"/>
                <a:cs typeface="MS PGothic" charset="0"/>
              </a:rPr>
              <a:t>       2.    If the MOI and clinical indications suggest spinal injury or the patient’s inability to protect his or her spine, establish spinal motion restriction. Clinical indications may include:</a:t>
            </a:r>
          </a:p>
          <a:p>
            <a:r>
              <a:rPr lang="en-US" sz="1200" kern="1200" dirty="0">
                <a:solidFill>
                  <a:schemeClr val="tx1"/>
                </a:solidFill>
                <a:effectLst/>
                <a:latin typeface="Times New Roman" pitchFamily="18" charset="0"/>
                <a:ea typeface="MS PGothic" pitchFamily="34" charset="-128"/>
                <a:cs typeface="MS PGothic" charset="0"/>
              </a:rPr>
              <a:t>              a.   Spinal tenderness or pain</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An altered level of consciousness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Neurologic deficits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d.</a:t>
            </a:r>
            <a:r>
              <a:rPr lang="en-US" sz="1200" kern="1200" dirty="0">
                <a:solidFill>
                  <a:schemeClr val="tx1"/>
                </a:solidFill>
                <a:effectLst/>
                <a:latin typeface="Times New Roman" pitchFamily="18" charset="0"/>
                <a:ea typeface="MS PGothic" pitchFamily="34" charset="-128"/>
                <a:cs typeface="MS PGothic" charset="0"/>
              </a:rPr>
              <a:t>   Obvious anatomic deformity of the spine</a:t>
            </a:r>
          </a:p>
          <a:p>
            <a:r>
              <a:rPr lang="en-US" sz="1200" kern="1200" dirty="0">
                <a:solidFill>
                  <a:schemeClr val="tx1"/>
                </a:solidFill>
                <a:effectLst/>
                <a:latin typeface="Times New Roman" pitchFamily="18" charset="0"/>
                <a:ea typeface="MS PGothic" pitchFamily="34" charset="-128"/>
                <a:cs typeface="MS PGothic" charset="0"/>
              </a:rPr>
              <a:t>              e.   High-energy trauma in a patient intoxicated from drugs, alcohol, or a distracting injury</a:t>
            </a:r>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14BB5B-95B8-F542-909E-0D7EE61294F2}" type="slidenum">
              <a:rPr lang="en-US" altLang="en-US" sz="1200"/>
              <a:pPr eaLnBrk="1" hangingPunct="1"/>
              <a:t>106</a:t>
            </a:fld>
            <a:endParaRPr lang="en-US" altLang="en-US" sz="1200" dirty="0"/>
          </a:p>
        </p:txBody>
      </p:sp>
    </p:spTree>
    <p:extLst>
      <p:ext uri="{BB962C8B-B14F-4D97-AF65-F5344CB8AC3E}">
        <p14:creationId xmlns:p14="http://schemas.microsoft.com/office/powerpoint/2010/main" val="11117186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Spinal immobilization devices</a:t>
            </a:r>
            <a:endParaRPr lang="en-IN" altLang="en-US" dirty="0">
              <a:latin typeface="Times New Roman" charset="0"/>
              <a:ea typeface="MS PGothic" charset="-128"/>
            </a:endParaRPr>
          </a:p>
          <a:p>
            <a:r>
              <a:rPr lang="en-US" altLang="en-US" dirty="0">
                <a:latin typeface="Times New Roman" charset="0"/>
                <a:ea typeface="MS PGothic" charset="-128"/>
              </a:rPr>
              <a:t>       1.    During assessment, pain in the spine may be missed because of shock or because the patient’s attention is directed to more painful injuries.</a:t>
            </a:r>
            <a:endParaRPr lang="en-IN" altLang="en-US" dirty="0">
              <a:latin typeface="Times New Roman" charset="0"/>
              <a:ea typeface="MS PGothic" charset="-128"/>
            </a:endParaRPr>
          </a:p>
          <a:p>
            <a:r>
              <a:rPr lang="en-US" altLang="en-US" dirty="0">
                <a:latin typeface="Times New Roman" charset="0"/>
                <a:ea typeface="MS PGothic" charset="-128"/>
              </a:rPr>
              <a:t>       2.    Because any manipulation of the unstable cervical spine may cause permanent damage to the spinal cord, you must assume the presence of spinal injury in all patients who have sustained head injuries.</a:t>
            </a:r>
            <a:endParaRPr lang="en-IN" altLang="en-US" dirty="0">
              <a:latin typeface="Times New Roman" charset="0"/>
              <a:ea typeface="MS PGothic" charset="-128"/>
            </a:endParaRPr>
          </a:p>
          <a:p>
            <a:r>
              <a:rPr lang="en-US" altLang="en-US" dirty="0">
                <a:latin typeface="Times New Roman" charset="0"/>
                <a:ea typeface="MS PGothic" charset="-128"/>
              </a:rPr>
              <a:t>       3.    Use manual in-line stabilization or a cervical collar and long backboard.</a:t>
            </a: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E2BEE1-E722-1A4A-9965-10A7CEE2F9C7}" type="slidenum">
              <a:rPr lang="en-US" altLang="en-US" sz="1200"/>
              <a:pPr eaLnBrk="1" hangingPunct="1"/>
              <a:t>107</a:t>
            </a:fld>
            <a:endParaRPr lang="en-US" altLang="en-US" sz="1200" dirty="0"/>
          </a:p>
        </p:txBody>
      </p:sp>
    </p:spTree>
    <p:extLst>
      <p:ext uri="{BB962C8B-B14F-4D97-AF65-F5344CB8AC3E}">
        <p14:creationId xmlns:p14="http://schemas.microsoft.com/office/powerpoint/2010/main" val="15480922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Short backboards</a:t>
            </a:r>
            <a:endParaRPr lang="en-IN" altLang="en-US" dirty="0">
              <a:latin typeface="Times New Roman" charset="0"/>
              <a:ea typeface="MS PGothic" charset="-128"/>
            </a:endParaRPr>
          </a:p>
          <a:p>
            <a:r>
              <a:rPr lang="en-US" altLang="en-US" dirty="0">
                <a:latin typeface="Times New Roman" charset="0"/>
                <a:ea typeface="MS PGothic" charset="-128"/>
              </a:rPr>
              <a:t>       a.    The most common short backboards are the vest-type device and the rigid short board.</a:t>
            </a:r>
            <a:endParaRPr lang="en-IN" altLang="en-US" dirty="0">
              <a:latin typeface="Times New Roman" charset="0"/>
              <a:ea typeface="MS PGothic" charset="-128"/>
            </a:endParaRPr>
          </a:p>
          <a:p>
            <a:r>
              <a:rPr lang="en-US" altLang="en-US" dirty="0">
                <a:latin typeface="Times New Roman" charset="0"/>
                <a:ea typeface="MS PGothic" charset="-128"/>
              </a:rPr>
              <a:t>       b.    Designed to immobilize and restrict movement of the head, neck, and torso.</a:t>
            </a:r>
            <a:endParaRPr lang="en-IN" altLang="en-US" dirty="0">
              <a:latin typeface="Times New Roman" charset="0"/>
              <a:ea typeface="MS PGothic" charset="-128"/>
            </a:endParaRPr>
          </a:p>
          <a:p>
            <a:r>
              <a:rPr lang="en-US" altLang="en-US" dirty="0">
                <a:latin typeface="Times New Roman" charset="0"/>
                <a:ea typeface="MS PGothic" charset="-128"/>
              </a:rPr>
              <a:t>       c.    Used to immobilize noncritical patients who are found in a sitting position and have possible spinal injuries</a:t>
            </a:r>
          </a:p>
          <a:p>
            <a:endParaRPr lang="en-US" altLang="en-US" dirty="0">
              <a:latin typeface="Times New Roman" charset="0"/>
              <a:ea typeface="MS PGothic" charset="-128"/>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772522-ED3F-7F48-B44C-78C1FF02C278}" type="slidenum">
              <a:rPr lang="en-US" altLang="en-US" sz="1200"/>
              <a:pPr eaLnBrk="1" hangingPunct="1"/>
              <a:t>108</a:t>
            </a:fld>
            <a:endParaRPr lang="en-US" altLang="en-US" sz="1200" dirty="0"/>
          </a:p>
        </p:txBody>
      </p:sp>
    </p:spTree>
    <p:extLst>
      <p:ext uri="{BB962C8B-B14F-4D97-AF65-F5344CB8AC3E}">
        <p14:creationId xmlns:p14="http://schemas.microsoft.com/office/powerpoint/2010/main" val="20219951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Long backboards</a:t>
            </a:r>
            <a:endParaRPr lang="en-IN" altLang="en-US" dirty="0">
              <a:latin typeface="Times New Roman" charset="0"/>
              <a:ea typeface="MS PGothic" charset="-128"/>
            </a:endParaRPr>
          </a:p>
          <a:p>
            <a:r>
              <a:rPr lang="en-US" altLang="en-US" dirty="0">
                <a:latin typeface="Times New Roman" charset="0"/>
                <a:ea typeface="MS PGothic" charset="-128"/>
              </a:rPr>
              <a:t>       a.    Provide full body spinal immobilization and motion restriction to the head, neck, torso, pelvis, and extremities.</a:t>
            </a:r>
            <a:endParaRPr lang="en-IN" altLang="en-US" dirty="0">
              <a:latin typeface="Times New Roman" charset="0"/>
              <a:ea typeface="MS PGothic" charset="-128"/>
            </a:endParaRPr>
          </a:p>
          <a:p>
            <a:r>
              <a:rPr lang="en-US" altLang="en-US" dirty="0">
                <a:latin typeface="Times New Roman" charset="0"/>
                <a:ea typeface="MS PGothic" charset="-128"/>
              </a:rPr>
              <a:t>       b.    Used to immobilize patients who are found in any position, sometimes in conjunction with short backboards.</a:t>
            </a:r>
          </a:p>
          <a:p>
            <a:endParaRPr lang="en-US" altLang="en-US" dirty="0">
              <a:latin typeface="Times New Roman" charset="0"/>
              <a:ea typeface="MS PGothic" charset="-128"/>
            </a:endParaRPr>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28B7DD3-8081-984E-B1CF-657E48C58B63}" type="slidenum">
              <a:rPr lang="en-US" altLang="en-US" sz="1200"/>
              <a:pPr eaLnBrk="1" hangingPunct="1"/>
              <a:t>109</a:t>
            </a:fld>
            <a:endParaRPr lang="en-US" altLang="en-US" sz="1200" dirty="0"/>
          </a:p>
        </p:txBody>
      </p:sp>
    </p:spTree>
    <p:extLst>
      <p:ext uri="{BB962C8B-B14F-4D97-AF65-F5344CB8AC3E}">
        <p14:creationId xmlns:p14="http://schemas.microsoft.com/office/powerpoint/2010/main" val="18907012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Helmet Removal</a:t>
            </a:r>
          </a:p>
          <a:p>
            <a:r>
              <a:rPr lang="en-US" altLang="en-US" dirty="0">
                <a:latin typeface="Times New Roman" charset="0"/>
                <a:ea typeface="MS PGothic" charset="-128"/>
              </a:rPr>
              <a:t>A.    A helmet that fits well prevents the patient’s head from moving and should be left on, provided:</a:t>
            </a:r>
            <a:endParaRPr lang="en-IN" altLang="en-US" dirty="0">
              <a:latin typeface="Times New Roman" charset="0"/>
              <a:ea typeface="MS PGothic" charset="-128"/>
            </a:endParaRPr>
          </a:p>
          <a:p>
            <a:r>
              <a:rPr lang="en-US" altLang="en-US" dirty="0">
                <a:latin typeface="Times New Roman" charset="0"/>
                <a:ea typeface="MS PGothic" charset="-128"/>
              </a:rPr>
              <a:t>       1.    There are no impending airway or breathing problems.</a:t>
            </a:r>
            <a:endParaRPr lang="en-IN" altLang="en-US" dirty="0">
              <a:latin typeface="Times New Roman" charset="0"/>
              <a:ea typeface="MS PGothic" charset="-128"/>
            </a:endParaRPr>
          </a:p>
          <a:p>
            <a:r>
              <a:rPr lang="en-US" altLang="en-US" dirty="0">
                <a:latin typeface="Times New Roman" charset="0"/>
                <a:ea typeface="MS PGothic" charset="-128"/>
              </a:rPr>
              <a:t>       2.    It does not interfere with assessment and treatment of airway or ventilation problems.</a:t>
            </a:r>
            <a:endParaRPr lang="en-IN" altLang="en-US" dirty="0">
              <a:latin typeface="Times New Roman" charset="0"/>
              <a:ea typeface="MS PGothic" charset="-128"/>
            </a:endParaRPr>
          </a:p>
          <a:p>
            <a:r>
              <a:rPr lang="en-US" altLang="en-US" dirty="0">
                <a:latin typeface="Times New Roman" charset="0"/>
                <a:ea typeface="MS PGothic" charset="-128"/>
              </a:rPr>
              <a:t>       3.    You can properly immobilize the spine.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A7ABA3-CD76-2747-BE23-3ABBD555B18B}" type="slidenum">
              <a:rPr lang="en-US" altLang="en-US" sz="1200"/>
              <a:pPr eaLnBrk="1" hangingPunct="1"/>
              <a:t>110</a:t>
            </a:fld>
            <a:endParaRPr lang="en-US" altLang="en-US" sz="1200" dirty="0"/>
          </a:p>
        </p:txBody>
      </p:sp>
    </p:spTree>
    <p:extLst>
      <p:ext uri="{BB962C8B-B14F-4D97-AF65-F5344CB8AC3E}">
        <p14:creationId xmlns:p14="http://schemas.microsoft.com/office/powerpoint/2010/main" val="70107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The cerebrum controls a wide variety of activities, including most voluntary motor function and conscious thought.</a:t>
            </a:r>
            <a:endParaRPr lang="en-IN" altLang="en-US" dirty="0">
              <a:latin typeface="Times New Roman" charset="0"/>
              <a:ea typeface="MS PGothic" charset="-128"/>
            </a:endParaRPr>
          </a:p>
          <a:p>
            <a:r>
              <a:rPr lang="en-US" altLang="en-US" dirty="0">
                <a:latin typeface="Times New Roman" charset="0"/>
                <a:ea typeface="MS PGothic" charset="-128"/>
              </a:rPr>
              <a:t>       a.    Contains about 75% of the brain’s total volume</a:t>
            </a:r>
            <a:endParaRPr lang="en-IN" altLang="en-US" dirty="0">
              <a:latin typeface="Times New Roman" charset="0"/>
              <a:ea typeface="MS PGothic" charset="-128"/>
            </a:endParaRPr>
          </a:p>
          <a:p>
            <a:r>
              <a:rPr lang="en-US" altLang="en-US" dirty="0">
                <a:latin typeface="Times New Roman" charset="0"/>
                <a:ea typeface="MS PGothic" charset="-128"/>
              </a:rPr>
              <a:t>       b.    Divided into two hemispheres with four lobes</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537F38-6CCE-2544-B447-B79A860B4232}" type="slidenum">
              <a:rPr lang="en-US" altLang="en-US" sz="1200"/>
              <a:pPr eaLnBrk="1" hangingPunct="1"/>
              <a:t>12</a:t>
            </a:fld>
            <a:endParaRPr lang="en-US" altLang="en-US" sz="1200" dirty="0"/>
          </a:p>
        </p:txBody>
      </p:sp>
    </p:spTree>
    <p:extLst>
      <p:ext uri="{BB962C8B-B14F-4D97-AF65-F5344CB8AC3E}">
        <p14:creationId xmlns:p14="http://schemas.microsoft.com/office/powerpoint/2010/main" val="29482889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Remove a helmet if:</a:t>
            </a:r>
            <a:endParaRPr lang="en-IN" altLang="en-US" dirty="0">
              <a:latin typeface="Times New Roman" charset="0"/>
              <a:ea typeface="MS PGothic" charset="-128"/>
            </a:endParaRPr>
          </a:p>
          <a:p>
            <a:r>
              <a:rPr lang="en-US" altLang="en-US" dirty="0">
                <a:latin typeface="Times New Roman" charset="0"/>
                <a:ea typeface="MS PGothic" charset="-128"/>
              </a:rPr>
              <a:t>      1.    It is a full-face helmet.</a:t>
            </a:r>
            <a:endParaRPr lang="en-IN" altLang="en-US" dirty="0">
              <a:latin typeface="Times New Roman" charset="0"/>
              <a:ea typeface="MS PGothic" charset="-128"/>
            </a:endParaRPr>
          </a:p>
          <a:p>
            <a:r>
              <a:rPr lang="en-US" altLang="en-US" dirty="0">
                <a:latin typeface="Times New Roman" charset="0"/>
                <a:ea typeface="MS PGothic" charset="-128"/>
              </a:rPr>
              <a:t>      2.    It makes assessing or managing airway problems difficult, and removal of a face guard to improve airway access is not possible.</a:t>
            </a:r>
            <a:endParaRPr lang="en-IN" altLang="en-US" dirty="0">
              <a:latin typeface="Times New Roman" charset="0"/>
              <a:ea typeface="MS PGothic" charset="-128"/>
            </a:endParaRPr>
          </a:p>
          <a:p>
            <a:r>
              <a:rPr lang="en-US" altLang="en-US" dirty="0">
                <a:latin typeface="Times New Roman" charset="0"/>
                <a:ea typeface="MS PGothic" charset="-128"/>
              </a:rPr>
              <a:t>      3.    It prevents you from properly immobilizing the spine.</a:t>
            </a:r>
            <a:endParaRPr lang="en-IN" altLang="en-US" dirty="0">
              <a:latin typeface="Times New Roman" charset="0"/>
              <a:ea typeface="MS PGothic" charset="-128"/>
            </a:endParaRPr>
          </a:p>
          <a:p>
            <a:r>
              <a:rPr lang="en-US" altLang="en-US" dirty="0">
                <a:latin typeface="Times New Roman" charset="0"/>
                <a:ea typeface="MS PGothic" charset="-128"/>
              </a:rPr>
              <a:t>      4.    It allows excessive head movement.</a:t>
            </a:r>
            <a:endParaRPr lang="en-IN" altLang="en-US" dirty="0">
              <a:latin typeface="Times New Roman" charset="0"/>
              <a:ea typeface="MS PGothic" charset="-128"/>
            </a:endParaRPr>
          </a:p>
          <a:p>
            <a:r>
              <a:rPr lang="en-US" altLang="en-US" dirty="0">
                <a:latin typeface="Times New Roman" charset="0"/>
                <a:ea typeface="MS PGothic" charset="-128"/>
              </a:rPr>
              <a:t>      5.    The patient is in cardiac arrest.</a:t>
            </a:r>
          </a:p>
          <a:p>
            <a:endParaRPr lang="en-US" altLang="en-US" dirty="0">
              <a:latin typeface="Times New Roman" charset="0"/>
              <a:ea typeface="MS PGothic" charset="-128"/>
            </a:endParaRP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49B224-607D-1E49-A86E-C40CEB5DB27A}" type="slidenum">
              <a:rPr lang="en-US" altLang="en-US" sz="1200"/>
              <a:pPr eaLnBrk="1" hangingPunct="1"/>
              <a:t>111</a:t>
            </a:fld>
            <a:endParaRPr lang="en-US" altLang="en-US" sz="1200" dirty="0"/>
          </a:p>
        </p:txBody>
      </p:sp>
    </p:spTree>
    <p:extLst>
      <p:ext uri="{BB962C8B-B14F-4D97-AF65-F5344CB8AC3E}">
        <p14:creationId xmlns:p14="http://schemas.microsoft.com/office/powerpoint/2010/main" val="18416152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Preferred method</a:t>
            </a:r>
            <a:endParaRPr lang="en-IN" altLang="en-US" dirty="0">
              <a:latin typeface="Times New Roman" charset="0"/>
              <a:ea typeface="MS PGothic" charset="-128"/>
            </a:endParaRPr>
          </a:p>
          <a:p>
            <a:r>
              <a:rPr lang="en-US" altLang="en-US" dirty="0">
                <a:latin typeface="Times New Roman" charset="0"/>
                <a:ea typeface="MS PGothic" charset="-128"/>
              </a:rPr>
              <a:t>       1.    Removing a helmet should always be at least a two-person job.</a:t>
            </a:r>
            <a:endParaRPr lang="en-IN" altLang="en-US" dirty="0">
              <a:latin typeface="Times New Roman" charset="0"/>
              <a:ea typeface="MS PGothic" charset="-128"/>
            </a:endParaRPr>
          </a:p>
          <a:p>
            <a:r>
              <a:rPr lang="en-US" altLang="en-US" dirty="0">
                <a:latin typeface="Times New Roman" charset="0"/>
                <a:ea typeface="MS PGothic" charset="-128"/>
              </a:rPr>
              <a:t>       2.   Technique for helmet removal depends on the actual type of helmet worn by the patient.</a:t>
            </a:r>
            <a:endParaRPr lang="en-IN" altLang="en-US" dirty="0">
              <a:latin typeface="Times New Roman" charset="0"/>
              <a:ea typeface="MS PGothic" charset="-128"/>
            </a:endParaRPr>
          </a:p>
          <a:p>
            <a:r>
              <a:rPr lang="en-US" altLang="en-US" dirty="0">
                <a:latin typeface="Times New Roman" charset="0"/>
                <a:ea typeface="MS PGothic" charset="-128"/>
              </a:rPr>
              <a:t>       3.    You and your partner should not move at the same time.</a:t>
            </a:r>
            <a:endParaRPr lang="en-IN" altLang="en-US" dirty="0">
              <a:latin typeface="Times New Roman" charset="0"/>
              <a:ea typeface="MS PGothic" charset="-128"/>
            </a:endParaRPr>
          </a:p>
          <a:p>
            <a:r>
              <a:rPr lang="en-US" altLang="en-US" dirty="0">
                <a:latin typeface="Times New Roman" charset="0"/>
                <a:ea typeface="MS PGothic" charset="-128"/>
              </a:rPr>
              <a:t>       4.    You should first consult with medical control about your decision to remove a helmet.</a:t>
            </a:r>
            <a:endParaRPr lang="en-IN" altLang="en-US" dirty="0">
              <a:latin typeface="Times New Roman" charset="0"/>
              <a:ea typeface="MS PGothic" charset="-128"/>
            </a:endParaRPr>
          </a:p>
          <a:p>
            <a:r>
              <a:rPr lang="en-US" altLang="en-US" dirty="0">
                <a:latin typeface="Times New Roman" charset="0"/>
                <a:ea typeface="MS PGothic" charset="-128"/>
              </a:rPr>
              <a:t>       5.    Follow the steps in Skill Drill 29-6.</a:t>
            </a: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D3EA25-6B14-D64F-93E1-B73DCDA6B7B5}" type="slidenum">
              <a:rPr lang="en-US" altLang="en-US" sz="1200"/>
              <a:pPr eaLnBrk="1" hangingPunct="1"/>
              <a:t>112</a:t>
            </a:fld>
            <a:endParaRPr lang="en-US" altLang="en-US" sz="1200" dirty="0"/>
          </a:p>
        </p:txBody>
      </p:sp>
    </p:spTree>
    <p:extLst>
      <p:ext uri="{BB962C8B-B14F-4D97-AF65-F5344CB8AC3E}">
        <p14:creationId xmlns:p14="http://schemas.microsoft.com/office/powerpoint/2010/main" val="3449294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Alternate method</a:t>
            </a:r>
          </a:p>
          <a:p>
            <a:r>
              <a:rPr lang="en-US" altLang="en-US" dirty="0">
                <a:latin typeface="Times New Roman" charset="0"/>
                <a:ea typeface="MS PGothic" charset="-128"/>
              </a:rPr>
              <a:t>       1.    The advantage of this method is that it allows the helmet to be removed with the application of less force, thereby reducing the likelihood of motion occurring in the neck.</a:t>
            </a:r>
          </a:p>
          <a:p>
            <a:r>
              <a:rPr lang="en-US" altLang="en-US" dirty="0">
                <a:latin typeface="Times New Roman" charset="0"/>
                <a:ea typeface="MS PGothic" charset="-128"/>
              </a:rPr>
              <a:t>       2.    The disadvantage is that it is slightly more time consuming.</a:t>
            </a:r>
          </a:p>
          <a:p>
            <a:r>
              <a:rPr lang="en-US" altLang="en-US" dirty="0">
                <a:latin typeface="Times New Roman" charset="0"/>
                <a:ea typeface="MS PGothic" charset="-128"/>
              </a:rPr>
              <a:t>	</a:t>
            </a: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37B484-6EBC-EF48-AECA-EB62ACAD11D5}" type="slidenum">
              <a:rPr lang="en-US" altLang="en-US" sz="1200"/>
              <a:pPr eaLnBrk="1" hangingPunct="1"/>
              <a:t>113</a:t>
            </a:fld>
            <a:endParaRPr lang="en-US" altLang="en-US" sz="1200" dirty="0"/>
          </a:p>
        </p:txBody>
      </p:sp>
    </p:spTree>
    <p:extLst>
      <p:ext uri="{BB962C8B-B14F-4D97-AF65-F5344CB8AC3E}">
        <p14:creationId xmlns:p14="http://schemas.microsoft.com/office/powerpoint/2010/main" val="11703482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3"/>
            </a:pPr>
            <a:r>
              <a:rPr lang="en-US" altLang="en-US" dirty="0">
                <a:latin typeface="Times New Roman" charset="0"/>
                <a:ea typeface="MS PGothic" charset="-128"/>
              </a:rPr>
              <a:t>Steps to the alternate method:</a:t>
            </a:r>
            <a:endParaRPr lang="en-IN" altLang="en-US" dirty="0">
              <a:latin typeface="Times New Roman" charset="0"/>
              <a:ea typeface="MS PGothic" charset="-128"/>
            </a:endParaRPr>
          </a:p>
          <a:p>
            <a:pPr marL="0" indent="0">
              <a:buNone/>
            </a:pPr>
            <a:r>
              <a:rPr lang="en-US" altLang="en-US" dirty="0">
                <a:latin typeface="Times New Roman" charset="0"/>
                <a:ea typeface="MS PGothic" charset="-128"/>
              </a:rPr>
              <a:t>     a.    Remove the chin strap.</a:t>
            </a:r>
            <a:endParaRPr lang="en-IN" altLang="en-US" dirty="0">
              <a:latin typeface="Times New Roman" charset="0"/>
              <a:ea typeface="MS PGothic" charset="-128"/>
            </a:endParaRPr>
          </a:p>
          <a:p>
            <a:pPr marL="0" indent="0">
              <a:buFontTx/>
              <a:buNone/>
            </a:pPr>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Remove the face mask (cut or unscrew the plastic clips).</a:t>
            </a:r>
            <a:endParaRPr lang="en-IN" altLang="en-US" dirty="0">
              <a:latin typeface="Times New Roman" charset="0"/>
              <a:ea typeface="MS PGothic" charset="-128"/>
            </a:endParaRPr>
          </a:p>
          <a:p>
            <a:pPr marL="0" indent="0">
              <a:buFontTx/>
              <a:buNone/>
            </a:pPr>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Pop the jaw pads out of place with a tongue depressor.</a:t>
            </a:r>
            <a:endParaRPr lang="en-IN" altLang="en-US" dirty="0">
              <a:latin typeface="Times New Roman" charset="0"/>
              <a:ea typeface="MS PGothic" charset="-128"/>
            </a:endParaRPr>
          </a:p>
          <a:p>
            <a:pPr marL="0" indent="0">
              <a:buFontTx/>
              <a:buNone/>
            </a:pPr>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Place your fingers inside the helmet during removal of the helmet.</a:t>
            </a:r>
            <a:endParaRPr lang="en-IN" altLang="en-US" dirty="0">
              <a:latin typeface="Times New Roman" charset="0"/>
              <a:ea typeface="MS PGothic" charset="-128"/>
            </a:endParaRPr>
          </a:p>
          <a:p>
            <a:pPr marL="0" indent="0">
              <a:buFontTx/>
              <a:buNone/>
            </a:pPr>
            <a:r>
              <a:rPr lang="en-US" altLang="en-US" dirty="0">
                <a:latin typeface="Times New Roman" charset="0"/>
                <a:ea typeface="MS PGothic" charset="-128"/>
              </a:rPr>
              <a:t>     e.    The person at the side of the patient controls the head by holding the jaw with one hand and the occiput with the other.</a:t>
            </a:r>
            <a:endParaRPr lang="en-IN" altLang="en-US" dirty="0">
              <a:latin typeface="Times New Roman" charset="0"/>
              <a:ea typeface="MS PGothic" charset="-128"/>
            </a:endParaRPr>
          </a:p>
          <a:p>
            <a:pPr>
              <a:buFontTx/>
              <a:buNone/>
            </a:pPr>
            <a:r>
              <a:rPr lang="en-US" altLang="en-US" dirty="0">
                <a:latin typeface="Times New Roman" charset="0"/>
                <a:ea typeface="MS PGothic" charset="-128"/>
              </a:rPr>
              <a:t>     f.     Insert padding behind the occiput to prevent neck extension.	</a:t>
            </a:r>
          </a:p>
          <a:p>
            <a:pPr>
              <a:buFontTx/>
              <a:buNone/>
            </a:pPr>
            <a:endParaRPr lang="en-US" altLang="en-US" dirty="0">
              <a:latin typeface="Times New Roman" charset="0"/>
              <a:ea typeface="MS PGothic" charset="-128"/>
            </a:endParaRPr>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68887A-4922-444A-AECD-6389DA595394}" type="slidenum">
              <a:rPr lang="en-US" altLang="en-US" sz="1200"/>
              <a:pPr eaLnBrk="1" hangingPunct="1"/>
              <a:t>114</a:t>
            </a:fld>
            <a:endParaRPr lang="en-US" altLang="en-US" sz="1200" dirty="0"/>
          </a:p>
        </p:txBody>
      </p:sp>
    </p:spTree>
    <p:extLst>
      <p:ext uri="{BB962C8B-B14F-4D97-AF65-F5344CB8AC3E}">
        <p14:creationId xmlns:p14="http://schemas.microsoft.com/office/powerpoint/2010/main" val="12405837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dirty="0">
                <a:latin typeface="Times New Roman" charset="0"/>
                <a:ea typeface="MS PGothic" charset="-128"/>
              </a:rPr>
              <a:t>Lecture Outline </a:t>
            </a:r>
          </a:p>
          <a:p>
            <a:pPr marL="0" lvl="1"/>
            <a:endParaRPr lang="en-US" altLang="en-US" dirty="0">
              <a:latin typeface="Times New Roman" charset="0"/>
              <a:ea typeface="MS PGothic" charset="-128"/>
            </a:endParaRPr>
          </a:p>
          <a:p>
            <a:r>
              <a:rPr lang="en-US" altLang="en-US" dirty="0">
                <a:latin typeface="Times New Roman" charset="0"/>
                <a:ea typeface="MS PGothic" charset="-128"/>
              </a:rPr>
              <a:t>g.    The person at the side of the patient’s chest is responsible for making sure that the head and neck do not move during removal of the helmet.</a:t>
            </a:r>
            <a:endParaRPr lang="en-IN" altLang="en-US" dirty="0">
              <a:latin typeface="Times New Roman" charset="0"/>
              <a:ea typeface="MS PGothic" charset="-128"/>
            </a:endParaRPr>
          </a:p>
          <a:p>
            <a:r>
              <a:rPr lang="en-US" altLang="en-US" dirty="0">
                <a:latin typeface="Times New Roman" charset="0"/>
                <a:ea typeface="MS PGothic" charset="-128"/>
              </a:rPr>
              <a:t>h.    Remember that small children may require additional padding to maintain the in-line neutral position.</a:t>
            </a: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E927EA-C945-3944-9BBB-2C6244CB30DC}" type="slidenum">
              <a:rPr lang="en-US" altLang="en-US" sz="1200"/>
              <a:pPr eaLnBrk="1" hangingPunct="1"/>
              <a:t>115</a:t>
            </a:fld>
            <a:endParaRPr lang="en-US" altLang="en-US" sz="1200" dirty="0"/>
          </a:p>
        </p:txBody>
      </p:sp>
    </p:spTree>
    <p:extLst>
      <p:ext uri="{BB962C8B-B14F-4D97-AF65-F5344CB8AC3E}">
        <p14:creationId xmlns:p14="http://schemas.microsoft.com/office/powerpoint/2010/main" val="5730130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139</a:t>
            </a:fld>
            <a:endParaRPr lang="en-US" dirty="0"/>
          </a:p>
        </p:txBody>
      </p:sp>
    </p:spTree>
    <p:extLst>
      <p:ext uri="{BB962C8B-B14F-4D97-AF65-F5344CB8AC3E}">
        <p14:creationId xmlns:p14="http://schemas.microsoft.com/office/powerpoint/2010/main" val="3211791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The cerebellum coordinates balance and body movements.</a:t>
            </a:r>
            <a:endParaRPr lang="en-IN" altLang="en-US" dirty="0">
              <a:latin typeface="Times New Roman" charset="0"/>
              <a:ea typeface="MS PGothic" charset="-128"/>
            </a:endParaRPr>
          </a:p>
          <a:p>
            <a:r>
              <a:rPr lang="en-US" altLang="en-US" dirty="0">
                <a:latin typeface="Times New Roman" charset="0"/>
                <a:ea typeface="MS PGothic" charset="-128"/>
              </a:rPr>
              <a:t>6.    The brainstem controls most functions necessary for life, including the cardiac and respiratory systems and nerve function transmissions.</a:t>
            </a:r>
            <a:endParaRPr lang="en-IN" altLang="en-US" dirty="0">
              <a:latin typeface="Times New Roman" charset="0"/>
              <a:ea typeface="MS PGothic" charset="-128"/>
            </a:endParaRPr>
          </a:p>
          <a:p>
            <a:r>
              <a:rPr lang="en-US" altLang="en-US" dirty="0">
                <a:latin typeface="Times New Roman" charset="0"/>
                <a:ea typeface="MS PGothic" charset="-128"/>
              </a:rPr>
              <a:t>       a.    Best-protected part of the CNS</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90F5F9-F81C-F349-888E-393F8A1FDC5A}" type="slidenum">
              <a:rPr lang="en-US" altLang="en-US" sz="1200"/>
              <a:pPr eaLnBrk="1" hangingPunct="1"/>
              <a:t>13</a:t>
            </a:fld>
            <a:endParaRPr lang="en-US" altLang="en-US" sz="1200" dirty="0"/>
          </a:p>
        </p:txBody>
      </p:sp>
    </p:spTree>
    <p:extLst>
      <p:ext uri="{BB962C8B-B14F-4D97-AF65-F5344CB8AC3E}">
        <p14:creationId xmlns:p14="http://schemas.microsoft.com/office/powerpoint/2010/main" val="94453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The spinal cord is mostly made up of fibers that extend from the brain’s nerve cells.</a:t>
            </a:r>
            <a:endParaRPr lang="en-IN" altLang="en-US" dirty="0">
              <a:latin typeface="Times New Roman" charset="0"/>
              <a:ea typeface="MS PGothic" charset="-128"/>
            </a:endParaRPr>
          </a:p>
          <a:p>
            <a:r>
              <a:rPr lang="en-US" altLang="en-US" dirty="0">
                <a:latin typeface="Times New Roman" charset="0"/>
                <a:ea typeface="MS PGothic" charset="-128"/>
              </a:rPr>
              <a:t>        a.    Carries messages between the brain and the body via the gray and white matter of the spinal cord</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367F39-A444-F649-93EE-D925B1B06EAF}" type="slidenum">
              <a:rPr lang="en-US" altLang="en-US" sz="1200"/>
              <a:pPr eaLnBrk="1" hangingPunct="1"/>
              <a:t>14</a:t>
            </a:fld>
            <a:endParaRPr lang="en-US" altLang="en-US" sz="1200" dirty="0"/>
          </a:p>
        </p:txBody>
      </p:sp>
    </p:spTree>
    <p:extLst>
      <p:ext uri="{BB962C8B-B14F-4D97-AF65-F5344CB8AC3E}">
        <p14:creationId xmlns:p14="http://schemas.microsoft.com/office/powerpoint/2010/main" val="547919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Protective coverings</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The brain and spinal cord are covered with thick, bony structures.</a:t>
            </a:r>
          </a:p>
          <a:p>
            <a:r>
              <a:rPr lang="en-US" sz="1200" kern="1200" dirty="0">
                <a:solidFill>
                  <a:schemeClr val="tx1"/>
                </a:solidFill>
                <a:effectLst/>
                <a:latin typeface="Times New Roman" pitchFamily="18" charset="0"/>
                <a:ea typeface="MS PGothic" pitchFamily="34" charset="-128"/>
                <a:cs typeface="MS PGothic" charset="0"/>
              </a:rPr>
              <a:t>       b.   The CNS is further protected by the meninges, three distinct layers of tissue that suspend the brain and the spinal cord within the skull and the spinal canal.</a:t>
            </a: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2F7655-0978-634C-A2A4-88499F8C899C}" type="slidenum">
              <a:rPr lang="en-US" altLang="en-US" sz="1200"/>
              <a:pPr eaLnBrk="1" hangingPunct="1"/>
              <a:t>15</a:t>
            </a:fld>
            <a:endParaRPr lang="en-US" altLang="en-US" sz="1200" dirty="0"/>
          </a:p>
        </p:txBody>
      </p:sp>
    </p:spTree>
    <p:extLst>
      <p:ext uri="{BB962C8B-B14F-4D97-AF65-F5344CB8AC3E}">
        <p14:creationId xmlns:p14="http://schemas.microsoft.com/office/powerpoint/2010/main" val="475242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CNS is further protected by the meninges, three distinct layers of tissue that suspend the brain and the spinal cord within the skull and the spinal canal.</a:t>
            </a:r>
            <a:endParaRPr lang="en-IN" altLang="en-US" dirty="0">
              <a:latin typeface="Times New Roman" charset="0"/>
              <a:ea typeface="MS PGothic" charset="-128"/>
            </a:endParaRPr>
          </a:p>
          <a:p>
            <a:r>
              <a:rPr lang="en-US" altLang="en-US" dirty="0">
                <a:latin typeface="Times New Roman" charset="0"/>
                <a:ea typeface="MS PGothic" charset="-128"/>
              </a:rPr>
              <a:t>        i.    The outer layer, the dura mater, is a tough, fibrous layer that forms a sac to contain the CNS.</a:t>
            </a:r>
            <a:endParaRPr lang="en-IN" altLang="en-US" dirty="0">
              <a:latin typeface="Times New Roman" charset="0"/>
              <a:ea typeface="MS PGothic" charset="-128"/>
            </a:endParaRPr>
          </a:p>
          <a:p>
            <a:r>
              <a:rPr lang="en-US" altLang="en-US" dirty="0">
                <a:latin typeface="Times New Roman" charset="0"/>
                <a:ea typeface="MS PGothic" charset="-128"/>
              </a:rPr>
              <a:t>        ii.   The inner two layers, called the arachnoid mater and the pia mater, contain the blood vessels that nourish the brain and spinal cord.</a:t>
            </a:r>
          </a:p>
          <a:p>
            <a:endParaRPr lang="en-US"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1E6C596-2A25-4648-B1A5-E724DAFE53FA}" type="slidenum">
              <a:rPr lang="en-US" altLang="en-US" sz="1200"/>
              <a:pPr eaLnBrk="1" hangingPunct="1"/>
              <a:t>16</a:t>
            </a:fld>
            <a:endParaRPr lang="en-US" altLang="en-US" sz="1200" dirty="0"/>
          </a:p>
        </p:txBody>
      </p:sp>
    </p:spTree>
    <p:extLst>
      <p:ext uri="{BB962C8B-B14F-4D97-AF65-F5344CB8AC3E}">
        <p14:creationId xmlns:p14="http://schemas.microsoft.com/office/powerpoint/2010/main" val="90451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layers of protective coverings surrounding the brain.</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60D608-1E99-9F4C-87F4-EB0A9E094A5F}" type="slidenum">
              <a:rPr lang="en-US" altLang="en-US" sz="1200"/>
              <a:pPr eaLnBrk="1" hangingPunct="1"/>
              <a:t>17</a:t>
            </a:fld>
            <a:endParaRPr lang="en-US" altLang="en-US" sz="1200" dirty="0"/>
          </a:p>
        </p:txBody>
      </p:sp>
    </p:spTree>
    <p:extLst>
      <p:ext uri="{BB962C8B-B14F-4D97-AF65-F5344CB8AC3E}">
        <p14:creationId xmlns:p14="http://schemas.microsoft.com/office/powerpoint/2010/main" val="6335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Cerebrospinal fluid (CSF) is produced in a chamber inside the brain, called the third ventricle.</a:t>
            </a:r>
            <a:endParaRPr lang="en-IN" altLang="en-US" dirty="0">
              <a:latin typeface="Times New Roman" charset="0"/>
              <a:ea typeface="MS PGothic" charset="-128"/>
            </a:endParaRPr>
          </a:p>
          <a:p>
            <a:r>
              <a:rPr lang="en-US" altLang="en-US" dirty="0">
                <a:latin typeface="Times New Roman" charset="0"/>
                <a:ea typeface="MS PGothic" charset="-128"/>
              </a:rPr>
              <a:t>        i.    CSF primarily acts as a shock absorber.</a:t>
            </a:r>
            <a:endParaRPr lang="en-IN" altLang="en-US" dirty="0">
              <a:latin typeface="Times New Roman" charset="0"/>
              <a:ea typeface="MS PGothic" charset="-128"/>
            </a:endParaRPr>
          </a:p>
          <a:p>
            <a:r>
              <a:rPr lang="en-US" altLang="en-US" dirty="0">
                <a:latin typeface="Times New Roman" charset="0"/>
                <a:ea typeface="MS PGothic" charset="-128"/>
              </a:rPr>
              <a:t>        ii.   When an injury does penetrate all the protective layers, clear, watery CSF may leak from the nose, the ears, or an open skull fracture.</a:t>
            </a:r>
          </a:p>
          <a:p>
            <a:endParaRPr lang="en-US"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40195B-6877-E34C-BD21-4C9E65C01995}"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78465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Peripheral nervous system</a:t>
            </a:r>
            <a:endParaRPr lang="en-IN" altLang="en-US" dirty="0">
              <a:latin typeface="Times New Roman" charset="0"/>
              <a:ea typeface="MS PGothic" charset="-128"/>
            </a:endParaRPr>
          </a:p>
          <a:p>
            <a:r>
              <a:rPr lang="en-US" altLang="en-US" dirty="0">
                <a:latin typeface="Times New Roman" charset="0"/>
                <a:ea typeface="MS PGothic" charset="-128"/>
              </a:rPr>
              <a:t>       1.    31 pairs of spinal nerves</a:t>
            </a:r>
            <a:endParaRPr lang="en-IN" altLang="en-US" dirty="0">
              <a:latin typeface="Times New Roman" charset="0"/>
              <a:ea typeface="MS PGothic" charset="-128"/>
            </a:endParaRPr>
          </a:p>
          <a:p>
            <a:r>
              <a:rPr lang="en-US" altLang="en-US" dirty="0">
                <a:latin typeface="Times New Roman" charset="0"/>
                <a:ea typeface="MS PGothic" charset="-128"/>
              </a:rPr>
              <a:t>              a.    Conduct impulses from the skin and other organs to the spinal cord</a:t>
            </a:r>
            <a:endParaRPr lang="en-IN" altLang="en-US" dirty="0">
              <a:latin typeface="Times New Roman" charset="0"/>
              <a:ea typeface="MS PGothic" charset="-128"/>
            </a:endParaRPr>
          </a:p>
          <a:p>
            <a:r>
              <a:rPr lang="en-US" altLang="en-US" dirty="0">
                <a:latin typeface="Times New Roman" charset="0"/>
                <a:ea typeface="MS PGothic" charset="-128"/>
              </a:rPr>
              <a:t>              b.    Conduct motor impulses from the spinal cord to the muscles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4882FE-031C-6E42-996E-FF28BBFD5EE1}" type="slidenum">
              <a:rPr lang="en-US" altLang="en-US" sz="1200"/>
              <a:pPr eaLnBrk="1" hangingPunct="1"/>
              <a:t>19</a:t>
            </a:fld>
            <a:endParaRPr lang="en-US" altLang="en-US" sz="1200" dirty="0"/>
          </a:p>
        </p:txBody>
      </p:sp>
    </p:spTree>
    <p:extLst>
      <p:ext uri="{BB962C8B-B14F-4D97-AF65-F5344CB8AC3E}">
        <p14:creationId xmlns:p14="http://schemas.microsoft.com/office/powerpoint/2010/main" val="864135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major nerves of the peripheral nervous system.</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29007C-428B-774F-9D46-0DE827EBBE84}" type="slidenum">
              <a:rPr lang="en-US" altLang="en-US" sz="1200"/>
              <a:pPr eaLnBrk="1" hangingPunct="1"/>
              <a:t>20</a:t>
            </a:fld>
            <a:endParaRPr lang="en-US" altLang="en-US" sz="1200" dirty="0"/>
          </a:p>
        </p:txBody>
      </p:sp>
    </p:spTree>
    <p:extLst>
      <p:ext uri="{BB962C8B-B14F-4D97-AF65-F5344CB8AC3E}">
        <p14:creationId xmlns:p14="http://schemas.microsoft.com/office/powerpoint/2010/main" val="9499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i="1" dirty="0">
              <a:latin typeface="Times New Roman" charset="0"/>
              <a:ea typeface="MS PGothic" charset="-128"/>
            </a:endParaRPr>
          </a:p>
          <a:p>
            <a:r>
              <a:rPr lang="en-US" altLang="en-US" dirty="0">
                <a:latin typeface="Times New Roman" charset="0"/>
                <a:ea typeface="MS PGothic" charset="-128"/>
              </a:rPr>
              <a:t>Head, Facial, Neck, and Spine Trauma</a:t>
            </a:r>
          </a:p>
          <a:p>
            <a:r>
              <a:rPr lang="en-US" altLang="en-US" dirty="0">
                <a:latin typeface="Times New Roman" charset="0"/>
                <a:ea typeface="MS PGothic" charset="-128"/>
              </a:rPr>
              <a:t>Recognition and management of</a:t>
            </a:r>
          </a:p>
          <a:p>
            <a:r>
              <a:rPr lang="en-US" altLang="en-US" dirty="0">
                <a:latin typeface="Times New Roman" charset="0"/>
                <a:ea typeface="MS PGothic" charset="-128"/>
              </a:rPr>
              <a:t>• Life threats </a:t>
            </a:r>
          </a:p>
          <a:p>
            <a:r>
              <a:rPr lang="en-US" altLang="en-US" dirty="0">
                <a:latin typeface="Times New Roman" charset="0"/>
                <a:ea typeface="MS PGothic" charset="-128"/>
              </a:rPr>
              <a:t>• Spine trauma </a:t>
            </a:r>
          </a:p>
          <a:p>
            <a:endParaRPr lang="en-US" altLang="en-US" dirty="0">
              <a:latin typeface="Times New Roman" charset="0"/>
              <a:ea typeface="MS PGothic"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20829A-2FE7-6A4B-B715-B146624BFEEB}" type="slidenum">
              <a:rPr lang="en-US" altLang="en-US" sz="1200"/>
              <a:pPr eaLnBrk="1" hangingPunct="1"/>
              <a:t>3</a:t>
            </a:fld>
            <a:endParaRPr lang="en-US" altLang="en-US" sz="1200" dirty="0"/>
          </a:p>
        </p:txBody>
      </p:sp>
    </p:spTree>
    <p:extLst>
      <p:ext uri="{BB962C8B-B14F-4D97-AF65-F5344CB8AC3E}">
        <p14:creationId xmlns:p14="http://schemas.microsoft.com/office/powerpoint/2010/main" val="156530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12 pairs of cranial nerves</a:t>
            </a:r>
            <a:endParaRPr lang="en-IN" altLang="en-US" dirty="0">
              <a:latin typeface="Times New Roman" charset="0"/>
              <a:ea typeface="MS PGothic" charset="-128"/>
            </a:endParaRPr>
          </a:p>
          <a:p>
            <a:r>
              <a:rPr lang="en-US" altLang="en-US" dirty="0">
                <a:latin typeface="Times New Roman" charset="0"/>
                <a:ea typeface="MS PGothic" charset="-128"/>
              </a:rPr>
              <a:t>       a.    Transmit information directly to or from the brain</a:t>
            </a:r>
            <a:endParaRPr lang="en-IN" altLang="en-US" dirty="0">
              <a:latin typeface="Times New Roman" charset="0"/>
              <a:ea typeface="MS PGothic" charset="-128"/>
            </a:endParaRPr>
          </a:p>
          <a:p>
            <a:r>
              <a:rPr lang="en-US" altLang="en-US" dirty="0">
                <a:latin typeface="Times New Roman" charset="0"/>
                <a:ea typeface="MS PGothic" charset="-128"/>
              </a:rPr>
              <a:t>       b.    Perform special functions in the head and face, including sight, smell, taste, hearing, and facial expressions</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B928DE-1895-7944-8133-798A025FB1E8}" type="slidenum">
              <a:rPr lang="en-US" altLang="en-US" sz="1200"/>
              <a:pPr eaLnBrk="1" hangingPunct="1"/>
              <a:t>21</a:t>
            </a:fld>
            <a:endParaRPr lang="en-US" altLang="en-US" sz="1200" dirty="0"/>
          </a:p>
        </p:txBody>
      </p:sp>
    </p:spTree>
    <p:extLst>
      <p:ext uri="{BB962C8B-B14F-4D97-AF65-F5344CB8AC3E}">
        <p14:creationId xmlns:p14="http://schemas.microsoft.com/office/powerpoint/2010/main" val="917975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There are two major types of peripheral nerves.</a:t>
            </a:r>
            <a:endParaRPr lang="en-IN" altLang="en-US" dirty="0">
              <a:latin typeface="Times New Roman" charset="0"/>
              <a:ea typeface="MS PGothic" charset="-128"/>
            </a:endParaRPr>
          </a:p>
          <a:p>
            <a:r>
              <a:rPr lang="en-US" altLang="en-US" dirty="0">
                <a:latin typeface="Times New Roman" charset="0"/>
                <a:ea typeface="MS PGothic" charset="-128"/>
              </a:rPr>
              <a:t>       a.    Sensory nerves</a:t>
            </a:r>
            <a:endParaRPr lang="en-IN" altLang="en-US" dirty="0">
              <a:latin typeface="Times New Roman" charset="0"/>
              <a:ea typeface="MS PGothic" charset="-128"/>
            </a:endParaRPr>
          </a:p>
          <a:p>
            <a:r>
              <a:rPr lang="en-US" altLang="en-US" dirty="0">
                <a:latin typeface="Times New Roman" charset="0"/>
                <a:ea typeface="MS PGothic" charset="-128"/>
              </a:rPr>
              <a:t>              i.    Carry only one type of information from the body to the brain via the spinal cord</a:t>
            </a:r>
            <a:endParaRPr lang="en-IN" altLang="en-US" dirty="0">
              <a:latin typeface="Times New Roman" charset="0"/>
              <a:ea typeface="MS PGothic" charset="-128"/>
            </a:endParaRPr>
          </a:p>
          <a:p>
            <a:r>
              <a:rPr lang="en-US" altLang="en-US" dirty="0">
                <a:latin typeface="Times New Roman" charset="0"/>
                <a:ea typeface="MS PGothic" charset="-128"/>
              </a:rPr>
              <a:t>       b.    Motor nerves</a:t>
            </a:r>
            <a:endParaRPr lang="en-IN" altLang="en-US" dirty="0">
              <a:latin typeface="Times New Roman" charset="0"/>
              <a:ea typeface="MS PGothic" charset="-128"/>
            </a:endParaRPr>
          </a:p>
          <a:p>
            <a:r>
              <a:rPr lang="en-US" altLang="en-US" dirty="0">
                <a:latin typeface="Times New Roman" charset="0"/>
                <a:ea typeface="MS PGothic" charset="-128"/>
              </a:rPr>
              <a:t>              i.    Carry information from the CNS to the muscles</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66C067-BBB2-0543-8D79-2ABED2D5A8BB}" type="slidenum">
              <a:rPr lang="en-US" altLang="en-US" sz="1200"/>
              <a:pPr eaLnBrk="1" hangingPunct="1"/>
              <a:t>22</a:t>
            </a:fld>
            <a:endParaRPr lang="en-US" altLang="en-US" sz="1200" dirty="0"/>
          </a:p>
        </p:txBody>
      </p:sp>
    </p:spTree>
    <p:extLst>
      <p:ext uri="{BB962C8B-B14F-4D97-AF65-F5344CB8AC3E}">
        <p14:creationId xmlns:p14="http://schemas.microsoft.com/office/powerpoint/2010/main" val="88767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The connecting nerves are found only in the brain and spinal cord.</a:t>
            </a:r>
            <a:endParaRPr lang="en-IN" altLang="en-US" dirty="0">
              <a:latin typeface="Times New Roman" charset="0"/>
              <a:ea typeface="MS PGothic" charset="-128"/>
            </a:endParaRPr>
          </a:p>
          <a:p>
            <a:r>
              <a:rPr lang="en-US" altLang="en-US" dirty="0">
                <a:latin typeface="Times New Roman" charset="0"/>
                <a:ea typeface="MS PGothic" charset="-128"/>
              </a:rPr>
              <a:t>       a.    Connect the sensory and motor nerves with short fibers</a:t>
            </a:r>
            <a:endParaRPr lang="en-IN" altLang="en-US" dirty="0">
              <a:latin typeface="Times New Roman" charset="0"/>
              <a:ea typeface="MS PGothic" charset="-128"/>
            </a:endParaRPr>
          </a:p>
          <a:p>
            <a:r>
              <a:rPr lang="en-US" altLang="en-US" dirty="0">
                <a:latin typeface="Times New Roman" charset="0"/>
                <a:ea typeface="MS PGothic" charset="-128"/>
              </a:rPr>
              <a:t>       b.    Allow the exchange of simple messages</a:t>
            </a: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C6DC55-58E5-5349-9A67-6006C7BF1246}" type="slidenum">
              <a:rPr lang="en-US" altLang="en-US" sz="1200"/>
              <a:pPr eaLnBrk="1" hangingPunct="1"/>
              <a:t>23</a:t>
            </a:fld>
            <a:endParaRPr lang="en-US" altLang="en-US" sz="1200" dirty="0"/>
          </a:p>
        </p:txBody>
      </p:sp>
    </p:spTree>
    <p:extLst>
      <p:ext uri="{BB962C8B-B14F-4D97-AF65-F5344CB8AC3E}">
        <p14:creationId xmlns:p14="http://schemas.microsoft.com/office/powerpoint/2010/main" val="580997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How the nervous system works</a:t>
            </a:r>
            <a:endParaRPr lang="en-IN" altLang="en-US" dirty="0">
              <a:latin typeface="Times New Roman" charset="0"/>
              <a:ea typeface="MS PGothic" charset="-128"/>
            </a:endParaRPr>
          </a:p>
          <a:p>
            <a:r>
              <a:rPr lang="en-US" altLang="en-US" dirty="0">
                <a:latin typeface="Times New Roman" charset="0"/>
                <a:ea typeface="MS PGothic" charset="-128"/>
              </a:rPr>
              <a:t>       1.    The nervous system controls virtually all of the body’s activities, including:</a:t>
            </a:r>
            <a:endParaRPr lang="en-IN" altLang="en-US" dirty="0">
              <a:latin typeface="Times New Roman" charset="0"/>
              <a:ea typeface="MS PGothic" charset="-128"/>
            </a:endParaRPr>
          </a:p>
          <a:p>
            <a:r>
              <a:rPr lang="en-US" altLang="en-US" dirty="0">
                <a:latin typeface="Times New Roman" charset="0"/>
                <a:ea typeface="MS PGothic" charset="-128"/>
              </a:rPr>
              <a:t>              a.    Reflex activities</a:t>
            </a:r>
            <a:endParaRPr lang="en-IN" altLang="en-US" dirty="0">
              <a:latin typeface="Times New Roman" charset="0"/>
              <a:ea typeface="MS PGothic" charset="-128"/>
            </a:endParaRPr>
          </a:p>
          <a:p>
            <a:r>
              <a:rPr lang="en-US" altLang="en-US" dirty="0">
                <a:latin typeface="Times New Roman" charset="0"/>
                <a:ea typeface="MS PGothic" charset="-128"/>
              </a:rPr>
              <a:t>              b.    Voluntary activities</a:t>
            </a:r>
            <a:endParaRPr lang="en-IN" altLang="en-US" dirty="0">
              <a:latin typeface="Times New Roman" charset="0"/>
              <a:ea typeface="MS PGothic" charset="-128"/>
            </a:endParaRPr>
          </a:p>
          <a:p>
            <a:r>
              <a:rPr lang="en-US" altLang="en-US" dirty="0">
                <a:latin typeface="Times New Roman" charset="0"/>
                <a:ea typeface="MS PGothic" charset="-128"/>
              </a:rPr>
              <a:t>              c.     Involuntary activities</a:t>
            </a:r>
          </a:p>
          <a:p>
            <a:endParaRPr lang="en-US" altLang="en-US" dirty="0">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24918F-CE45-F64C-B860-28B89B30E9E8}" type="slidenum">
              <a:rPr lang="en-US" altLang="en-US" sz="1200"/>
              <a:pPr eaLnBrk="1" hangingPunct="1"/>
              <a:t>24</a:t>
            </a:fld>
            <a:endParaRPr lang="en-US" altLang="en-US" sz="1200" dirty="0"/>
          </a:p>
        </p:txBody>
      </p:sp>
    </p:spTree>
    <p:extLst>
      <p:ext uri="{BB962C8B-B14F-4D97-AF65-F5344CB8AC3E}">
        <p14:creationId xmlns:p14="http://schemas.microsoft.com/office/powerpoint/2010/main" val="213394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connecting nerves in the spinal cord form a reflex arc.</a:t>
            </a:r>
            <a:endParaRPr lang="en-IN" altLang="en-US" dirty="0">
              <a:latin typeface="Times New Roman" charset="0"/>
              <a:ea typeface="MS PGothic" charset="-128"/>
            </a:endParaRPr>
          </a:p>
          <a:p>
            <a:r>
              <a:rPr lang="en-US" altLang="en-US" dirty="0">
                <a:latin typeface="Times New Roman" charset="0"/>
                <a:ea typeface="MS PGothic" charset="-128"/>
              </a:rPr>
              <a:t>       a.    If a sensory nerve in this arc detects an irritating stimulus, it bypasses the brain and sends the message directly to a motor nerve, causing a response.</a:t>
            </a:r>
          </a:p>
          <a:p>
            <a:endParaRPr lang="en-US"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C0CF59-FD45-0245-B531-54B386532AF6}" type="slidenum">
              <a:rPr lang="en-US" altLang="en-US" sz="1200"/>
              <a:pPr eaLnBrk="1" hangingPunct="1"/>
              <a:t>25</a:t>
            </a:fld>
            <a:endParaRPr lang="en-US" altLang="en-US" sz="1200" dirty="0"/>
          </a:p>
        </p:txBody>
      </p:sp>
    </p:spTree>
    <p:extLst>
      <p:ext uri="{BB962C8B-B14F-4D97-AF65-F5344CB8AC3E}">
        <p14:creationId xmlns:p14="http://schemas.microsoft.com/office/powerpoint/2010/main" val="217889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reflex arc.</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99D144-8F1D-D144-9751-B79C2CDFB957}" type="slidenum">
              <a:rPr lang="en-US" altLang="en-US" sz="1200"/>
              <a:pPr eaLnBrk="1" hangingPunct="1"/>
              <a:t>26</a:t>
            </a:fld>
            <a:endParaRPr lang="en-US" altLang="en-US" sz="1200" dirty="0"/>
          </a:p>
        </p:txBody>
      </p:sp>
    </p:spTree>
    <p:extLst>
      <p:ext uri="{BB962C8B-B14F-4D97-AF65-F5344CB8AC3E}">
        <p14:creationId xmlns:p14="http://schemas.microsoft.com/office/powerpoint/2010/main" val="607561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somatic (voluntary) nervous system handles voluntary activities.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CEA01D-ED46-F04A-9155-7D0040C67F8F}" type="slidenum">
              <a:rPr lang="en-US" altLang="en-US" sz="1200"/>
              <a:pPr eaLnBrk="1" hangingPunct="1"/>
              <a:t>27</a:t>
            </a:fld>
            <a:endParaRPr lang="en-US" altLang="en-US" sz="1200" dirty="0"/>
          </a:p>
        </p:txBody>
      </p:sp>
    </p:spTree>
    <p:extLst>
      <p:ext uri="{BB962C8B-B14F-4D97-AF65-F5344CB8AC3E}">
        <p14:creationId xmlns:p14="http://schemas.microsoft.com/office/powerpoint/2010/main" val="2145158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The autonomic (involuntary) nervous system handles the body functions that occur without conscious effort.</a:t>
            </a:r>
            <a:endParaRPr lang="en-IN" altLang="en-US" dirty="0">
              <a:latin typeface="Times New Roman" charset="0"/>
              <a:ea typeface="MS PGothic" charset="-128"/>
            </a:endParaRPr>
          </a:p>
          <a:p>
            <a:r>
              <a:rPr lang="en-US" altLang="en-US" dirty="0">
                <a:latin typeface="Times New Roman" charset="0"/>
                <a:ea typeface="MS PGothic" charset="-128"/>
              </a:rPr>
              <a:t>       a.    Divided into two sections: sympathetic and parasympathetic nervous systems</a:t>
            </a:r>
            <a:endParaRPr lang="en-IN" altLang="en-US" dirty="0">
              <a:latin typeface="Times New Roman" charset="0"/>
              <a:ea typeface="MS PGothic" charset="-128"/>
            </a:endParaRPr>
          </a:p>
          <a:p>
            <a:r>
              <a:rPr lang="en-US" altLang="en-US" dirty="0">
                <a:latin typeface="Times New Roman" charset="0"/>
                <a:ea typeface="MS PGothic" charset="-128"/>
              </a:rPr>
              <a:t>              i.    When confronted with a threatening situation, the sympathetic nervous system reacts to the stress with a fight-or-flight response.</a:t>
            </a:r>
            <a:endParaRPr lang="en-IN" altLang="en-US" dirty="0">
              <a:latin typeface="Times New Roman" charset="0"/>
              <a:ea typeface="MS PGothic" charset="-128"/>
            </a:endParaRPr>
          </a:p>
          <a:p>
            <a:r>
              <a:rPr lang="en-US" altLang="en-US" dirty="0">
                <a:latin typeface="Times New Roman" charset="0"/>
                <a:ea typeface="MS PGothic" charset="-128"/>
              </a:rPr>
              <a:t>              ii.    The parasympathetic nervous system has the opposite effect on the body, causing blood vessels to dilate, slowing the heart rate, and relaxing the muscle sphincters.</a:t>
            </a:r>
            <a:endParaRPr lang="en-IN" altLang="en-US" dirty="0">
              <a:latin typeface="Times New Roman" charset="0"/>
              <a:ea typeface="MS PGothic" charset="-128"/>
            </a:endParaRPr>
          </a:p>
          <a:p>
            <a:r>
              <a:rPr lang="en-US" altLang="en-US" dirty="0">
                <a:latin typeface="Times New Roman" charset="0"/>
                <a:ea typeface="MS PGothic" charset="-128"/>
              </a:rPr>
              <a:t>       b.   The  two divisions of the autonomic nervous system tend to balance each other so that basic body functions remain stable and effective (homeostasis).</a:t>
            </a:r>
          </a:p>
          <a:p>
            <a:endParaRPr lang="en-US"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DBFD5B-D340-934C-AEF7-00217A9E1FDE}"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720334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Skeletal system</a:t>
            </a:r>
            <a:endParaRPr lang="en-IN" altLang="en-US" dirty="0">
              <a:latin typeface="Times New Roman" charset="0"/>
              <a:ea typeface="MS PGothic" charset="-128"/>
            </a:endParaRPr>
          </a:p>
          <a:p>
            <a:r>
              <a:rPr lang="en-US" altLang="en-US" dirty="0">
                <a:latin typeface="Times New Roman" charset="0"/>
                <a:ea typeface="MS PGothic" charset="-128"/>
              </a:rPr>
              <a:t>       1.    Skull</a:t>
            </a:r>
            <a:endParaRPr lang="en-IN" altLang="en-US" dirty="0">
              <a:latin typeface="Times New Roman" charset="0"/>
              <a:ea typeface="MS PGothic" charset="-128"/>
            </a:endParaRPr>
          </a:p>
          <a:p>
            <a:r>
              <a:rPr lang="en-US" altLang="en-US" dirty="0">
                <a:latin typeface="Times New Roman" charset="0"/>
                <a:ea typeface="MS PGothic" charset="-128"/>
              </a:rPr>
              <a:t>              a.    Composed of two groups of bones: the cranium and the facial bones.</a:t>
            </a: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BBF405-00EF-554A-9CEB-7AC8AF704FF6}" type="slidenum">
              <a:rPr lang="en-US" altLang="en-US" sz="1200"/>
              <a:pPr eaLnBrk="1" hangingPunct="1"/>
              <a:t>29</a:t>
            </a:fld>
            <a:endParaRPr lang="en-US" altLang="en-US" sz="1200" dirty="0"/>
          </a:p>
        </p:txBody>
      </p:sp>
    </p:spTree>
    <p:extLst>
      <p:ext uri="{BB962C8B-B14F-4D97-AF65-F5344CB8AC3E}">
        <p14:creationId xmlns:p14="http://schemas.microsoft.com/office/powerpoint/2010/main" val="2087400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brain connects to the spinal cord through a large opening at the base of the skull called the foramen magnum.</a:t>
            </a:r>
            <a:endParaRPr lang="en-IN" altLang="en-US" dirty="0">
              <a:latin typeface="Times New Roman" charset="0"/>
              <a:ea typeface="MS PGothic" charset="-128"/>
            </a:endParaRPr>
          </a:p>
          <a:p>
            <a:r>
              <a:rPr lang="en-US" altLang="en-US" dirty="0">
                <a:latin typeface="Times New Roman" charset="0"/>
                <a:ea typeface="MS PGothic" charset="-128"/>
              </a:rPr>
              <a:t>c.    Four major bones make up the cranium:</a:t>
            </a:r>
            <a:endParaRPr lang="en-IN" altLang="en-US" dirty="0">
              <a:latin typeface="Times New Roman" charset="0"/>
              <a:ea typeface="MS PGothic" charset="-128"/>
            </a:endParaRPr>
          </a:p>
          <a:p>
            <a:r>
              <a:rPr lang="en-US" altLang="en-US" dirty="0">
                <a:latin typeface="Times New Roman" charset="0"/>
                <a:ea typeface="MS PGothic" charset="-128"/>
              </a:rPr>
              <a:t>       i.   Occipital, temporal, parietal and frontal</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d.    The face is composed of 14 bones.</a:t>
            </a:r>
          </a:p>
          <a:p>
            <a:r>
              <a:rPr lang="en-US" sz="1200" kern="1200" dirty="0">
                <a:solidFill>
                  <a:schemeClr val="tx1"/>
                </a:solidFill>
                <a:effectLst/>
                <a:latin typeface="Times New Roman" pitchFamily="18" charset="0"/>
                <a:ea typeface="MS PGothic" pitchFamily="34" charset="-128"/>
                <a:cs typeface="MS PGothic" charset="0"/>
              </a:rPr>
              <a:t>       i.   Maxilla, zygoma, mandible, nasal, and frontal bones</a:t>
            </a:r>
          </a:p>
          <a:p>
            <a:endParaRPr lang="en-US" altLang="en-US" dirty="0">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D6ED10-8ABC-B14E-B98C-33C9E3161CB6}"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64267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Pathophysiology, assessment, and management of</a:t>
            </a:r>
          </a:p>
          <a:p>
            <a:r>
              <a:rPr lang="en-US" altLang="en-US" dirty="0">
                <a:latin typeface="Times New Roman" charset="0"/>
                <a:ea typeface="MS PGothic" charset="-128"/>
              </a:rPr>
              <a:t>• Spine trauma </a:t>
            </a:r>
          </a:p>
          <a:p>
            <a:r>
              <a:rPr lang="en-US" altLang="en-US" dirty="0">
                <a:latin typeface="Times New Roman" charset="0"/>
                <a:ea typeface="MS PGothic" charset="-128"/>
              </a:rPr>
              <a:t>• Skull fractures </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2E3350-83C9-9C44-9697-83BBA3297348}" type="slidenum">
              <a:rPr lang="en-US" altLang="en-US" sz="1200"/>
              <a:pPr eaLnBrk="1" hangingPunct="1"/>
              <a:t>4</a:t>
            </a:fld>
            <a:endParaRPr lang="en-US" altLang="en-US" sz="1200" dirty="0"/>
          </a:p>
        </p:txBody>
      </p:sp>
    </p:spTree>
    <p:extLst>
      <p:ext uri="{BB962C8B-B14F-4D97-AF65-F5344CB8AC3E}">
        <p14:creationId xmlns:p14="http://schemas.microsoft.com/office/powerpoint/2010/main" val="1336727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Spinal column</a:t>
            </a:r>
            <a:endParaRPr lang="en-IN" altLang="en-US" dirty="0">
              <a:latin typeface="Times New Roman" charset="0"/>
              <a:ea typeface="MS PGothic" charset="-128"/>
            </a:endParaRPr>
          </a:p>
          <a:p>
            <a:r>
              <a:rPr lang="en-US" altLang="en-US" dirty="0">
                <a:latin typeface="Times New Roman" charset="0"/>
                <a:ea typeface="MS PGothic" charset="-128"/>
              </a:rPr>
              <a:t>       a.    The body’s central supporting structure.</a:t>
            </a:r>
            <a:endParaRPr lang="en-IN" altLang="en-US" dirty="0">
              <a:latin typeface="Times New Roman" charset="0"/>
              <a:ea typeface="MS PGothic" charset="-128"/>
            </a:endParaRPr>
          </a:p>
          <a:p>
            <a:r>
              <a:rPr lang="en-US" altLang="en-US" dirty="0">
                <a:latin typeface="Times New Roman" charset="0"/>
                <a:ea typeface="MS PGothic" charset="-128"/>
              </a:rPr>
              <a:t>       b.    33 vertebrae are divided into five sections: cervical, thoracic, lumbar, sacral, and coccygeal.</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7DD7C7-11FF-DC46-A90E-EC84C090E939}" type="slidenum">
              <a:rPr lang="en-US" altLang="en-US" sz="1200"/>
              <a:pPr eaLnBrk="1" hangingPunct="1"/>
              <a:t>31</a:t>
            </a:fld>
            <a:endParaRPr lang="en-US" altLang="en-US" sz="1200" dirty="0"/>
          </a:p>
        </p:txBody>
      </p:sp>
    </p:spTree>
    <p:extLst>
      <p:ext uri="{BB962C8B-B14F-4D97-AF65-F5344CB8AC3E}">
        <p14:creationId xmlns:p14="http://schemas.microsoft.com/office/powerpoint/2010/main" val="368152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five sections of the spinal column.</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D3BF6E-337E-9840-A02C-6BF0732D69DC}" type="slidenum">
              <a:rPr lang="en-US" altLang="en-US" sz="1200"/>
              <a:pPr eaLnBrk="1" hangingPunct="1"/>
              <a:t>32</a:t>
            </a:fld>
            <a:endParaRPr lang="en-US" altLang="en-US" sz="1200" dirty="0"/>
          </a:p>
        </p:txBody>
      </p:sp>
    </p:spTree>
    <p:extLst>
      <p:ext uri="{BB962C8B-B14F-4D97-AF65-F5344CB8AC3E}">
        <p14:creationId xmlns:p14="http://schemas.microsoft.com/office/powerpoint/2010/main" val="631991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front part of each vertebra consists of a round, solid block of bone called the vertebral body; the back part forms a bony arch.</a:t>
            </a:r>
            <a:endParaRPr lang="en-IN" altLang="en-US" dirty="0">
              <a:latin typeface="Times New Roman" charset="0"/>
              <a:ea typeface="MS PGothic" charset="-128"/>
            </a:endParaRPr>
          </a:p>
          <a:p>
            <a:r>
              <a:rPr lang="en-US" altLang="en-US" dirty="0">
                <a:latin typeface="Times New Roman" charset="0"/>
                <a:ea typeface="MS PGothic" charset="-128"/>
              </a:rPr>
              <a:t>d.    The series of arches form a tunnel called the spinal canal, which encases and protects the spinal cord.</a:t>
            </a:r>
            <a:endParaRPr lang="en-IN" altLang="en-US" dirty="0">
              <a:latin typeface="Times New Roman" charset="0"/>
              <a:ea typeface="MS PGothic" charset="-128"/>
            </a:endParaRPr>
          </a:p>
          <a:p>
            <a:pPr marL="228600" indent="-228600">
              <a:buAutoNum type="alphaLcPeriod" startAt="5"/>
            </a:pPr>
            <a:r>
              <a:rPr lang="en-US" altLang="en-US" dirty="0">
                <a:latin typeface="Times New Roman" charset="0"/>
                <a:ea typeface="MS PGothic" charset="-128"/>
              </a:rPr>
              <a:t>  The vertebrae are connected by ligaments and separated by cushions, called intervertebral disks.</a:t>
            </a:r>
            <a:r>
              <a:rPr lang="en-IN" altLang="en-US" dirty="0">
                <a:latin typeface="Times New Roman" charset="0"/>
                <a:ea typeface="MS PGothic" charset="-128"/>
              </a:rPr>
              <a:t> </a:t>
            </a: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082ACF-AABA-FF44-AFD0-9ADE90B14711}" type="slidenum">
              <a:rPr lang="en-US" altLang="en-US" sz="1200"/>
              <a:pPr eaLnBrk="1" hangingPunct="1"/>
              <a:t>33</a:t>
            </a:fld>
            <a:endParaRPr lang="en-US" altLang="en-US" sz="1200" dirty="0"/>
          </a:p>
        </p:txBody>
      </p:sp>
    </p:spTree>
    <p:extLst>
      <p:ext uri="{BB962C8B-B14F-4D97-AF65-F5344CB8AC3E}">
        <p14:creationId xmlns:p14="http://schemas.microsoft.com/office/powerpoint/2010/main" val="423778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Head Injuries</a:t>
            </a:r>
          </a:p>
          <a:p>
            <a:r>
              <a:rPr lang="en-US" altLang="en-US" dirty="0">
                <a:latin typeface="Times New Roman" charset="0"/>
                <a:ea typeface="MS PGothic" charset="-128"/>
              </a:rPr>
              <a:t>A.    A head injury is a traumatic insult to the head that may result in injury to soft tissue, bony structures, or the brain.</a:t>
            </a:r>
            <a:endParaRPr lang="en-IN" altLang="en-US" dirty="0">
              <a:latin typeface="Times New Roman" charset="0"/>
              <a:ea typeface="MS PGothic" charset="-128"/>
            </a:endParaRPr>
          </a:p>
          <a:p>
            <a:r>
              <a:rPr lang="en-US" altLang="en-US" dirty="0">
                <a:latin typeface="Times New Roman" charset="0"/>
                <a:ea typeface="MS PGothic" charset="-128"/>
              </a:rPr>
              <a:t>       1.    Head injuries account for more than half of all traumatic deaths.</a:t>
            </a:r>
            <a:endParaRPr lang="en-IN" altLang="en-US" dirty="0">
              <a:latin typeface="Times New Roman" charset="0"/>
              <a:ea typeface="MS PGothic" charset="-128"/>
            </a:endParaRPr>
          </a:p>
          <a:p>
            <a:r>
              <a:rPr lang="en-US" altLang="en-US" dirty="0">
                <a:latin typeface="Times New Roman" charset="0"/>
                <a:ea typeface="MS PGothic" charset="-128"/>
              </a:rPr>
              <a:t>       2.    Fatal injuries invariably involve the brain.</a:t>
            </a:r>
            <a:endParaRPr lang="en-IN" altLang="en-US" dirty="0">
              <a:latin typeface="Times New Roman" charset="0"/>
              <a:ea typeface="MS PGothic" charset="-128"/>
            </a:endParaRPr>
          </a:p>
          <a:p>
            <a:r>
              <a:rPr lang="en-US" altLang="en-US" dirty="0">
                <a:latin typeface="Times New Roman" charset="0"/>
                <a:ea typeface="MS PGothic" charset="-128"/>
              </a:rPr>
              <a:t>       3.    Be alert to the fact that the patient may have sustained additional trauma.		</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37092D-1863-C549-9B67-914B555C22DA}"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392618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There are two general types of head injuries: closed head injuries and open head injuries.</a:t>
            </a:r>
            <a:endParaRPr lang="en-IN" altLang="en-US" dirty="0">
              <a:latin typeface="Times New Roman" charset="0"/>
              <a:ea typeface="MS PGothic" charset="-128"/>
            </a:endParaRPr>
          </a:p>
          <a:p>
            <a:r>
              <a:rPr lang="en-US" altLang="en-US" dirty="0">
                <a:latin typeface="Times New Roman" charset="0"/>
                <a:ea typeface="MS PGothic" charset="-128"/>
              </a:rPr>
              <a:t>       1.    Closed head injuries are those in which the brain has been injured but there is no opening into the brain.</a:t>
            </a:r>
            <a:endParaRPr lang="en-IN" altLang="en-US" dirty="0">
              <a:latin typeface="Times New Roman" charset="0"/>
              <a:ea typeface="MS PGothic" charset="-128"/>
            </a:endParaRPr>
          </a:p>
          <a:p>
            <a:r>
              <a:rPr lang="en-US" altLang="en-US" dirty="0">
                <a:latin typeface="Times New Roman" charset="0"/>
                <a:ea typeface="MS PGothic" charset="-128"/>
              </a:rPr>
              <a:t>       2.    An open head injury is one in which an opening from the brain to the outside world exists.</a:t>
            </a:r>
            <a:endParaRPr lang="en-IN" altLang="en-US" dirty="0">
              <a:latin typeface="Times New Roman" charset="0"/>
              <a:ea typeface="MS PGothic" charset="-128"/>
            </a:endParaRPr>
          </a:p>
          <a:p>
            <a:r>
              <a:rPr lang="en-US" altLang="en-US" dirty="0">
                <a:latin typeface="Times New Roman" charset="0"/>
                <a:ea typeface="MS PGothic" charset="-128"/>
              </a:rPr>
              <a:t>             a.    Often caused by penetrating trauma.</a:t>
            </a:r>
            <a:endParaRPr lang="en-IN" altLang="en-US" dirty="0">
              <a:latin typeface="Times New Roman" charset="0"/>
              <a:ea typeface="MS PGothic" charset="-128"/>
            </a:endParaRPr>
          </a:p>
          <a:p>
            <a:r>
              <a:rPr lang="en-US" altLang="en-US" dirty="0">
                <a:latin typeface="Times New Roman" charset="0"/>
                <a:ea typeface="MS PGothic" charset="-128"/>
              </a:rPr>
              <a:t>             b.    Brain tissue may be exposed</a:t>
            </a:r>
          </a:p>
          <a:p>
            <a:endParaRPr lang="en-US" altLang="en-US" dirty="0">
              <a:latin typeface="Times New Roman" charset="0"/>
              <a:ea typeface="MS PGothic"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D13426-9662-9B4D-8892-0EEA4CD85B6E}" type="slidenum">
              <a:rPr lang="en-US" altLang="en-US" sz="1200"/>
              <a:pPr eaLnBrk="1" hangingPunct="1"/>
              <a:t>35</a:t>
            </a:fld>
            <a:endParaRPr lang="en-US" altLang="en-US" sz="1200" dirty="0"/>
          </a:p>
        </p:txBody>
      </p:sp>
    </p:spTree>
    <p:extLst>
      <p:ext uri="{BB962C8B-B14F-4D97-AF65-F5344CB8AC3E}">
        <p14:creationId xmlns:p14="http://schemas.microsoft.com/office/powerpoint/2010/main" val="32254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Falls and motor vehicle crashes are the most common MOI.</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1.   Other common MOIs include assaults and sports-related incidents.</a:t>
            </a:r>
          </a:p>
          <a:p>
            <a:endParaRPr lang="en-US" altLang="en-US" dirty="0">
              <a:latin typeface="Times New Roman" charset="0"/>
              <a:ea typeface="MS PGothic" charset="-128"/>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F946DC-430C-1642-8C18-05B8877B475E}" type="slidenum">
              <a:rPr lang="en-US" altLang="en-US" sz="1200"/>
              <a:pPr eaLnBrk="1" hangingPunct="1"/>
              <a:t>36</a:t>
            </a:fld>
            <a:endParaRPr lang="en-US" altLang="en-US" sz="1200" dirty="0"/>
          </a:p>
        </p:txBody>
      </p:sp>
    </p:spTree>
    <p:extLst>
      <p:ext uri="{BB962C8B-B14F-4D97-AF65-F5344CB8AC3E}">
        <p14:creationId xmlns:p14="http://schemas.microsoft.com/office/powerpoint/2010/main" val="708719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the general signs and symptoms of a head injury. </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D1BDB9-484C-034F-BD1D-B63468FBF2EF}"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500867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Scalp lacerations</a:t>
            </a:r>
            <a:endParaRPr lang="en-IN" altLang="en-US" dirty="0">
              <a:latin typeface="Times New Roman" charset="0"/>
              <a:ea typeface="MS PGothic" charset="-128"/>
            </a:endParaRPr>
          </a:p>
          <a:p>
            <a:r>
              <a:rPr lang="en-US" altLang="en-US" dirty="0">
                <a:latin typeface="Times New Roman" charset="0"/>
                <a:ea typeface="MS PGothic" charset="-128"/>
              </a:rPr>
              <a:t>       1.    Can be minor or serious</a:t>
            </a:r>
            <a:endParaRPr lang="en-IN" altLang="en-US" dirty="0">
              <a:latin typeface="Times New Roman" charset="0"/>
              <a:ea typeface="MS PGothic" charset="-128"/>
            </a:endParaRPr>
          </a:p>
          <a:p>
            <a:r>
              <a:rPr lang="en-US" altLang="en-US" dirty="0">
                <a:latin typeface="Times New Roman" charset="0"/>
                <a:ea typeface="MS PGothic" charset="-128"/>
              </a:rPr>
              <a:t>       2.    Even small lacerations can quickly lead to significant blood loss, especially in children.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3.    In patients with multiple injuries, bleeding from scalp or facial lacerations may contribute to hypovolemia.</a:t>
            </a:r>
          </a:p>
          <a:p>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980B9F-7CA9-D745-BF31-DA212BF06F22}" type="slidenum">
              <a:rPr lang="en-US" altLang="en-US" sz="1200"/>
              <a:pPr eaLnBrk="1" hangingPunct="1"/>
              <a:t>38</a:t>
            </a:fld>
            <a:endParaRPr lang="en-US" altLang="en-US" sz="1200" dirty="0"/>
          </a:p>
        </p:txBody>
      </p:sp>
    </p:spTree>
    <p:extLst>
      <p:ext uri="{BB962C8B-B14F-4D97-AF65-F5344CB8AC3E}">
        <p14:creationId xmlns:p14="http://schemas.microsoft.com/office/powerpoint/2010/main" val="745491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Skull fracture</a:t>
            </a:r>
            <a:endParaRPr lang="en-IN" altLang="en-US" dirty="0">
              <a:latin typeface="Times New Roman" charset="0"/>
              <a:ea typeface="MS PGothic" charset="-128"/>
            </a:endParaRPr>
          </a:p>
          <a:p>
            <a:r>
              <a:rPr lang="en-US" altLang="en-US" dirty="0">
                <a:latin typeface="Times New Roman" charset="0"/>
                <a:ea typeface="MS PGothic" charset="-128"/>
              </a:rPr>
              <a:t>       1.    Significant force applied to the head may cause a skull fracture.</a:t>
            </a:r>
            <a:endParaRPr lang="en-IN" altLang="en-US" dirty="0">
              <a:latin typeface="Times New Roman" charset="0"/>
              <a:ea typeface="MS PGothic" charset="-128"/>
            </a:endParaRPr>
          </a:p>
          <a:p>
            <a:r>
              <a:rPr lang="en-US" altLang="en-US" dirty="0">
                <a:latin typeface="Times New Roman" charset="0"/>
                <a:ea typeface="MS PGothic" charset="-128"/>
              </a:rPr>
              <a:t>       2.    May be open or closed, depending on whether there is an overlying laceration of the scalp.</a:t>
            </a:r>
            <a:endParaRPr lang="en-IN" altLang="en-US" dirty="0">
              <a:latin typeface="Times New Roman" charset="0"/>
              <a:ea typeface="MS PGothic" charset="-128"/>
            </a:endParaRPr>
          </a:p>
          <a:p>
            <a:r>
              <a:rPr lang="en-US" altLang="en-US" dirty="0">
                <a:latin typeface="Times New Roman" charset="0"/>
                <a:ea typeface="MS PGothic" charset="-128"/>
              </a:rPr>
              <a:t>       3.    Injuries from bullets or other penetrating weapons frequently result in fracture of the skull.</a:t>
            </a: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FC09A5-B65C-3B4C-B0BA-6254BD0B748F}"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049489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Signs of skull fracture include:</a:t>
            </a:r>
            <a:endParaRPr lang="en-IN" altLang="en-US" dirty="0">
              <a:latin typeface="Times New Roman" charset="0"/>
              <a:ea typeface="MS PGothic" charset="-128"/>
            </a:endParaRPr>
          </a:p>
          <a:p>
            <a:r>
              <a:rPr lang="en-US" altLang="en-US" dirty="0">
                <a:latin typeface="Times New Roman" charset="0"/>
                <a:ea typeface="MS PGothic" charset="-128"/>
              </a:rPr>
              <a:t>       a.    Patient’s head appears deformed</a:t>
            </a:r>
            <a:endParaRPr lang="en-IN" altLang="en-US" dirty="0">
              <a:latin typeface="Times New Roman" charset="0"/>
              <a:ea typeface="MS PGothic" charset="-128"/>
            </a:endParaRPr>
          </a:p>
          <a:p>
            <a:r>
              <a:rPr lang="en-US" altLang="en-US" dirty="0">
                <a:latin typeface="Times New Roman" charset="0"/>
                <a:ea typeface="MS PGothic" charset="-128"/>
              </a:rPr>
              <a:t>       b.    Visible cracks in the skull</a:t>
            </a:r>
            <a:endParaRPr lang="en-IN" altLang="en-US" dirty="0">
              <a:latin typeface="Times New Roman" charset="0"/>
              <a:ea typeface="MS PGothic" charset="-128"/>
            </a:endParaRPr>
          </a:p>
          <a:p>
            <a:r>
              <a:rPr lang="en-US" altLang="en-US" dirty="0">
                <a:latin typeface="Times New Roman" charset="0"/>
                <a:ea typeface="MS PGothic" charset="-128"/>
              </a:rPr>
              <a:t>       c.    Ecchymosis (bruising) that develops under the eyes (raccoon eyes)</a:t>
            </a:r>
            <a:endParaRPr lang="en-IN" altLang="en-US" dirty="0">
              <a:latin typeface="Times New Roman" charset="0"/>
              <a:ea typeface="MS PGothic" charset="-128"/>
            </a:endParaRPr>
          </a:p>
          <a:p>
            <a:r>
              <a:rPr lang="en-US" altLang="en-US" dirty="0">
                <a:latin typeface="Times New Roman" charset="0"/>
                <a:ea typeface="MS PGothic" charset="-128"/>
              </a:rPr>
              <a:t>       d.    Ecchymosis that develops behind one ear over the mastoid process (Battle sign)</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5A446D-6CF6-0D41-BCD1-E7C0E6D46654}"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48132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i="1" dirty="0">
              <a:latin typeface="Times New Roman" charset="0"/>
              <a:ea typeface="MS PGothic" charset="-128"/>
            </a:endParaRPr>
          </a:p>
          <a:p>
            <a:r>
              <a:rPr lang="en-US" altLang="en-US" dirty="0">
                <a:latin typeface="Times New Roman" charset="0"/>
                <a:ea typeface="MS PGothic" charset="-128"/>
              </a:rPr>
              <a:t>Nervous System Trauma</a:t>
            </a:r>
          </a:p>
          <a:p>
            <a:r>
              <a:rPr lang="en-US" altLang="en-US" dirty="0">
                <a:latin typeface="Times New Roman" charset="0"/>
                <a:ea typeface="MS PGothic" charset="-128"/>
              </a:rPr>
              <a:t>Pathophysiology, assessment, and management of</a:t>
            </a:r>
          </a:p>
          <a:p>
            <a:r>
              <a:rPr lang="en-US" altLang="en-US" dirty="0">
                <a:latin typeface="Times New Roman" charset="0"/>
                <a:ea typeface="MS PGothic" charset="-128"/>
              </a:rPr>
              <a:t>• Traumatic brain injury </a:t>
            </a:r>
          </a:p>
          <a:p>
            <a:r>
              <a:rPr lang="en-US" altLang="en-US" dirty="0">
                <a:latin typeface="Times New Roman" charset="0"/>
                <a:ea typeface="MS PGothic" charset="-128"/>
              </a:rPr>
              <a:t>• Spinal cord injury </a:t>
            </a:r>
          </a:p>
          <a:p>
            <a:endParaRPr lang="en-US"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08B796-A648-5844-9B27-D387C58518DD}" type="slidenum">
              <a:rPr lang="en-US" altLang="en-US" sz="1200"/>
              <a:pPr eaLnBrk="1" hangingPunct="1"/>
              <a:t>5</a:t>
            </a:fld>
            <a:endParaRPr lang="en-US" altLang="en-US" sz="1200" dirty="0"/>
          </a:p>
        </p:txBody>
      </p:sp>
    </p:spTree>
    <p:extLst>
      <p:ext uri="{BB962C8B-B14F-4D97-AF65-F5344CB8AC3E}">
        <p14:creationId xmlns:p14="http://schemas.microsoft.com/office/powerpoint/2010/main" val="1544375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These figures show ecchymosis under the eyes (A) and behind one ear (B), signs of a skull fracture.</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7E1EA5-2078-324B-9320-A67EC0BD3B37}" type="slidenum">
              <a:rPr lang="en-US" altLang="en-US" sz="1200"/>
              <a:pPr eaLnBrk="1" hangingPunct="1"/>
              <a:t>41</a:t>
            </a:fld>
            <a:endParaRPr lang="en-US" altLang="en-US" sz="1200" dirty="0"/>
          </a:p>
        </p:txBody>
      </p:sp>
    </p:spTree>
    <p:extLst>
      <p:ext uri="{BB962C8B-B14F-4D97-AF65-F5344CB8AC3E}">
        <p14:creationId xmlns:p14="http://schemas.microsoft.com/office/powerpoint/2010/main" val="784009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Linear skull fractures</a:t>
            </a:r>
            <a:endParaRPr lang="en-IN" altLang="en-US" dirty="0">
              <a:latin typeface="Times New Roman" charset="0"/>
              <a:ea typeface="MS PGothic" charset="-128"/>
            </a:endParaRPr>
          </a:p>
          <a:p>
            <a:r>
              <a:rPr lang="en-US" altLang="en-US" dirty="0">
                <a:latin typeface="Times New Roman" charset="0"/>
                <a:ea typeface="MS PGothic" charset="-128"/>
              </a:rPr>
              <a:t>       a.    Account for approximately 80% of all fractures to the skull</a:t>
            </a:r>
            <a:endParaRPr lang="en-IN" altLang="en-US" dirty="0">
              <a:latin typeface="Times New Roman" charset="0"/>
              <a:ea typeface="MS PGothic" charset="-128"/>
            </a:endParaRPr>
          </a:p>
          <a:p>
            <a:r>
              <a:rPr lang="en-US" altLang="en-US" dirty="0">
                <a:latin typeface="Times New Roman" charset="0"/>
                <a:ea typeface="MS PGothic" charset="-128"/>
              </a:rPr>
              <a:t>       b.    Radiographs are required to diagnose a linear skull fracture because there are often no physical signs such as deformity.</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C88988-0A2A-0543-A768-DD04C40B0296}" type="slidenum">
              <a:rPr lang="en-US" altLang="en-US" sz="1200"/>
              <a:pPr eaLnBrk="1" hangingPunct="1"/>
              <a:t>42</a:t>
            </a:fld>
            <a:endParaRPr lang="en-US" altLang="en-US" sz="1200" dirty="0"/>
          </a:p>
        </p:txBody>
      </p:sp>
    </p:spTree>
    <p:extLst>
      <p:ext uri="{BB962C8B-B14F-4D97-AF65-F5344CB8AC3E}">
        <p14:creationId xmlns:p14="http://schemas.microsoft.com/office/powerpoint/2010/main" val="2038517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Depressed skull fractures</a:t>
            </a:r>
            <a:endParaRPr lang="en-IN" altLang="en-US" dirty="0">
              <a:latin typeface="Times New Roman" charset="0"/>
              <a:ea typeface="MS PGothic" charset="-128"/>
            </a:endParaRPr>
          </a:p>
          <a:p>
            <a:r>
              <a:rPr lang="en-US" altLang="en-US" dirty="0">
                <a:latin typeface="Times New Roman" charset="0"/>
                <a:ea typeface="MS PGothic" charset="-128"/>
              </a:rPr>
              <a:t>       a.    Result from high-energy direct trauma to the head with a blunt object</a:t>
            </a:r>
            <a:endParaRPr lang="en-IN" altLang="en-US" dirty="0">
              <a:latin typeface="Times New Roman" charset="0"/>
              <a:ea typeface="MS PGothic" charset="-128"/>
            </a:endParaRPr>
          </a:p>
          <a:p>
            <a:r>
              <a:rPr lang="en-US" altLang="en-US" dirty="0">
                <a:latin typeface="Times New Roman" charset="0"/>
                <a:ea typeface="MS PGothic" charset="-128"/>
              </a:rPr>
              <a:t>       b.    The frontal and parietal bones of the skull are most susceptible.</a:t>
            </a:r>
            <a:endParaRPr lang="en-IN" altLang="en-US" dirty="0">
              <a:latin typeface="Times New Roman" charset="0"/>
              <a:ea typeface="MS PGothic" charset="-128"/>
            </a:endParaRPr>
          </a:p>
          <a:p>
            <a:r>
              <a:rPr lang="en-US" altLang="en-US" dirty="0">
                <a:latin typeface="Times New Roman" charset="0"/>
                <a:ea typeface="MS PGothic" charset="-128"/>
              </a:rPr>
              <a:t>       c.    Bony fragments may be driven into the brain, resulting in injury.</a:t>
            </a:r>
            <a:endParaRPr lang="en-IN" altLang="en-US" dirty="0">
              <a:latin typeface="Times New Roman" charset="0"/>
              <a:ea typeface="MS PGothic" charset="-128"/>
            </a:endParaRPr>
          </a:p>
          <a:p>
            <a:r>
              <a:rPr lang="en-US" altLang="en-US" dirty="0">
                <a:latin typeface="Times New Roman" charset="0"/>
                <a:ea typeface="MS PGothic" charset="-128"/>
              </a:rPr>
              <a:t>       d.    Patients often present with signs of neurologic injury (such as loss of consciousness). </a:t>
            </a: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E80BA7-F5E3-0F4B-9596-A582A016929A}" type="slidenum">
              <a:rPr lang="en-US" altLang="en-US" sz="1200"/>
              <a:pPr eaLnBrk="1" hangingPunct="1"/>
              <a:t>43</a:t>
            </a:fld>
            <a:endParaRPr lang="en-US" altLang="en-US" sz="1200" dirty="0"/>
          </a:p>
        </p:txBody>
      </p:sp>
    </p:spTree>
    <p:extLst>
      <p:ext uri="{BB962C8B-B14F-4D97-AF65-F5344CB8AC3E}">
        <p14:creationId xmlns:p14="http://schemas.microsoft.com/office/powerpoint/2010/main" val="408089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Basilar skull fractures</a:t>
            </a:r>
            <a:endParaRPr lang="en-IN" altLang="en-US" dirty="0">
              <a:latin typeface="Times New Roman" charset="0"/>
              <a:ea typeface="MS PGothic" charset="-128"/>
            </a:endParaRPr>
          </a:p>
          <a:p>
            <a:r>
              <a:rPr lang="en-US" altLang="en-US" dirty="0">
                <a:latin typeface="Times New Roman" charset="0"/>
                <a:ea typeface="MS PGothic" charset="-128"/>
              </a:rPr>
              <a:t>       a.    Associated with high-energy trauma, but usually occur following diffuse impact to the head </a:t>
            </a:r>
          </a:p>
          <a:p>
            <a:r>
              <a:rPr lang="en-US" altLang="en-US" dirty="0">
                <a:latin typeface="Times New Roman" charset="0"/>
                <a:ea typeface="MS PGothic" charset="-128"/>
              </a:rPr>
              <a:t>       b.    These injuries generally result from extension of a linear fracture to the base of the skull and are usually diagnosed with a CT of the head.</a:t>
            </a:r>
            <a:endParaRPr lang="en-IN" altLang="en-US" dirty="0">
              <a:latin typeface="Times New Roman" charset="0"/>
              <a:ea typeface="MS PGothic" charset="-128"/>
            </a:endParaRPr>
          </a:p>
          <a:p>
            <a:r>
              <a:rPr lang="en-US" altLang="en-US" dirty="0">
                <a:latin typeface="Times New Roman" charset="0"/>
                <a:ea typeface="MS PGothic" charset="-128"/>
              </a:rPr>
              <a:t>       c.    Signs of a basilar skull fracture include CSF drainage from the ears, raccoon eyes, and Battle sign.</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29ECBA-201C-A24E-9771-2AE93C0DB4A8}"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847748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Open skull fractures</a:t>
            </a:r>
            <a:endParaRPr lang="en-IN" altLang="en-US" dirty="0">
              <a:latin typeface="Times New Roman" charset="0"/>
              <a:ea typeface="MS PGothic" charset="-128"/>
            </a:endParaRPr>
          </a:p>
          <a:p>
            <a:r>
              <a:rPr lang="en-US" altLang="en-US" dirty="0">
                <a:latin typeface="Times New Roman" charset="0"/>
                <a:ea typeface="MS PGothic" charset="-128"/>
              </a:rPr>
              <a:t>       a.    Often associated with trauma to multiple body systems</a:t>
            </a:r>
            <a:endParaRPr lang="en-IN" altLang="en-US" dirty="0">
              <a:latin typeface="Times New Roman" charset="0"/>
              <a:ea typeface="MS PGothic" charset="-128"/>
            </a:endParaRPr>
          </a:p>
          <a:p>
            <a:r>
              <a:rPr lang="en-US" altLang="en-US" dirty="0">
                <a:latin typeface="Times New Roman" charset="0"/>
                <a:ea typeface="MS PGothic" charset="-128"/>
              </a:rPr>
              <a:t>       b.    Brain tissue may be exposed to the environment, which significantly increases the risk of a bacterial infection.</a:t>
            </a:r>
          </a:p>
          <a:p>
            <a:r>
              <a:rPr lang="en-US" altLang="en-US" dirty="0">
                <a:latin typeface="Times New Roman" charset="0"/>
                <a:ea typeface="MS PGothic" charset="-128"/>
              </a:rPr>
              <a:t>       c.    Have a very high mortality rate</a:t>
            </a:r>
          </a:p>
          <a:p>
            <a:endParaRPr lang="en-US"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3FBD5B-2CCD-4445-A850-9336D52F3CDB}" type="slidenum">
              <a:rPr lang="en-US" altLang="en-US" sz="1200"/>
              <a:pPr eaLnBrk="1" hangingPunct="1"/>
              <a:t>45</a:t>
            </a:fld>
            <a:endParaRPr lang="en-US" altLang="en-US" sz="1200" dirty="0"/>
          </a:p>
        </p:txBody>
      </p:sp>
    </p:spTree>
    <p:extLst>
      <p:ext uri="{BB962C8B-B14F-4D97-AF65-F5344CB8AC3E}">
        <p14:creationId xmlns:p14="http://schemas.microsoft.com/office/powerpoint/2010/main" val="346305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Traumatic brain injuries (TBI)</a:t>
            </a:r>
            <a:endParaRPr lang="en-IN" altLang="en-US" dirty="0">
              <a:latin typeface="Times New Roman" charset="0"/>
              <a:ea typeface="MS PGothic" charset="-128"/>
            </a:endParaRPr>
          </a:p>
          <a:p>
            <a:r>
              <a:rPr lang="en-US" altLang="en-US" dirty="0">
                <a:latin typeface="Times New Roman" charset="0"/>
                <a:ea typeface="MS PGothic" charset="-128"/>
              </a:rPr>
              <a:t>       1.    Defined by the National Head Injury Foundation as “a traumatic insult to the brain capable of producing physical, intellectual, emotional, social, and vocational changes.”</a:t>
            </a:r>
            <a:endParaRPr lang="en-IN" altLang="en-US" dirty="0">
              <a:latin typeface="Times New Roman" charset="0"/>
              <a:ea typeface="MS PGothic" charset="-128"/>
            </a:endParaRPr>
          </a:p>
          <a:p>
            <a:r>
              <a:rPr lang="en-US" altLang="en-US" dirty="0">
                <a:latin typeface="Times New Roman" charset="0"/>
                <a:ea typeface="MS PGothic" charset="-128"/>
              </a:rPr>
              <a:t>       2.    Classified into two broad categories: primary (direct) injury and secondary (indirect) injury</a:t>
            </a:r>
            <a:endParaRPr lang="en-IN" altLang="en-US" dirty="0">
              <a:latin typeface="Times New Roman" charset="0"/>
              <a:ea typeface="MS PGothic" charset="-128"/>
            </a:endParaRPr>
          </a:p>
          <a:p>
            <a:r>
              <a:rPr lang="en-US" altLang="en-US" dirty="0">
                <a:latin typeface="Times New Roman" charset="0"/>
                <a:ea typeface="MS PGothic" charset="-128"/>
              </a:rPr>
              <a:t>               a.    Primary brain injury results instantaneously from impact to the head.</a:t>
            </a:r>
            <a:endParaRPr lang="en-IN" altLang="en-US" dirty="0">
              <a:latin typeface="Times New Roman" charset="0"/>
              <a:ea typeface="MS PGothic" charset="-128"/>
            </a:endParaRPr>
          </a:p>
          <a:p>
            <a:r>
              <a:rPr lang="en-US" altLang="en-US" dirty="0">
                <a:latin typeface="Times New Roman" charset="0"/>
                <a:ea typeface="MS PGothic" charset="-128"/>
              </a:rPr>
              <a:t>               b.    Secondary brain injury increases the severity of the primary injury.</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5B417D-DB86-764B-9EEB-91C20145862E}" type="slidenum">
              <a:rPr lang="en-US" altLang="en-US" sz="1200"/>
              <a:pPr eaLnBrk="1" hangingPunct="1"/>
              <a:t>46</a:t>
            </a:fld>
            <a:endParaRPr lang="en-US" altLang="en-US" sz="1200" dirty="0"/>
          </a:p>
        </p:txBody>
      </p:sp>
    </p:spTree>
    <p:extLst>
      <p:ext uri="{BB962C8B-B14F-4D97-AF65-F5344CB8AC3E}">
        <p14:creationId xmlns:p14="http://schemas.microsoft.com/office/powerpoint/2010/main" val="682897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Secondary brain injury increases the severity of the primary injury, and may be caused by:</a:t>
            </a:r>
            <a:endParaRPr lang="en-IN" altLang="en-US" dirty="0">
              <a:latin typeface="Times New Roman" charset="0"/>
              <a:ea typeface="MS PGothic" charset="-128"/>
            </a:endParaRPr>
          </a:p>
          <a:p>
            <a:r>
              <a:rPr lang="en-US" altLang="en-US" dirty="0">
                <a:latin typeface="Times New Roman" charset="0"/>
                <a:ea typeface="MS PGothic" charset="-128"/>
              </a:rPr>
              <a:t>       i.    Cerebral edema</a:t>
            </a:r>
            <a:endParaRPr lang="en-IN" altLang="en-US" dirty="0">
              <a:latin typeface="Times New Roman" charset="0"/>
              <a:ea typeface="MS PGothic" charset="-128"/>
            </a:endParaRPr>
          </a:p>
          <a:p>
            <a:r>
              <a:rPr lang="en-US" altLang="en-US" dirty="0">
                <a:latin typeface="Times New Roman" charset="0"/>
                <a:ea typeface="MS PGothic" charset="-128"/>
              </a:rPr>
              <a:t>       ii.   Intracranial hemorrhage</a:t>
            </a:r>
            <a:endParaRPr lang="en-IN" altLang="en-US" dirty="0">
              <a:latin typeface="Times New Roman" charset="0"/>
              <a:ea typeface="MS PGothic" charset="-128"/>
            </a:endParaRPr>
          </a:p>
          <a:p>
            <a:r>
              <a:rPr lang="en-US" altLang="en-US" dirty="0">
                <a:latin typeface="Times New Roman" charset="0"/>
                <a:ea typeface="MS PGothic" charset="-128"/>
              </a:rPr>
              <a:t>       iii.  Increased intracranial pressure</a:t>
            </a:r>
            <a:endParaRPr lang="en-IN" altLang="en-US" dirty="0">
              <a:latin typeface="Times New Roman" charset="0"/>
              <a:ea typeface="MS PGothic" charset="-128"/>
            </a:endParaRPr>
          </a:p>
          <a:p>
            <a:r>
              <a:rPr lang="en-US" altLang="en-US" dirty="0">
                <a:latin typeface="Times New Roman" charset="0"/>
                <a:ea typeface="MS PGothic" charset="-128"/>
              </a:rPr>
              <a:t>       iv.  Cerebral ischemia</a:t>
            </a:r>
            <a:endParaRPr lang="en-IN" altLang="en-US" dirty="0">
              <a:latin typeface="Times New Roman" charset="0"/>
              <a:ea typeface="MS PGothic" charset="-128"/>
            </a:endParaRPr>
          </a:p>
          <a:p>
            <a:r>
              <a:rPr lang="en-US" altLang="en-US" dirty="0">
                <a:latin typeface="Times New Roman" charset="0"/>
                <a:ea typeface="MS PGothic" charset="-128"/>
              </a:rPr>
              <a:t>       v.   Infection</a:t>
            </a:r>
            <a:endParaRPr lang="en-IN" altLang="en-US" dirty="0">
              <a:latin typeface="Times New Roman" charset="0"/>
              <a:ea typeface="MS PGothic" charset="-128"/>
            </a:endParaRPr>
          </a:p>
          <a:p>
            <a:r>
              <a:rPr lang="en-US" altLang="en-US" dirty="0">
                <a:latin typeface="Times New Roman" charset="0"/>
                <a:ea typeface="MS PGothic" charset="-128"/>
              </a:rPr>
              <a:t>c.    Hypoxia and hypotension are the two most common causes of secondary brain injury and will increase death and disability significantly in a patient with head injury.</a:t>
            </a:r>
            <a:endParaRPr lang="en-IN" altLang="en-US" dirty="0">
              <a:latin typeface="Times New Roman" charset="0"/>
              <a:ea typeface="MS PGothic" charset="-128"/>
            </a:endParaRPr>
          </a:p>
          <a:p>
            <a:r>
              <a:rPr lang="en-US" altLang="en-US" dirty="0">
                <a:latin typeface="Times New Roman" charset="0"/>
                <a:ea typeface="MS PGothic" charset="-128"/>
              </a:rPr>
              <a:t>d.    Secondary injuries may occur anywhere from a few minutes to several days following the initial head injury.</a:t>
            </a:r>
          </a:p>
          <a:p>
            <a:endParaRPr lang="en-US" altLang="en-US" dirty="0">
              <a:latin typeface="Times New Roman" charset="0"/>
              <a:ea typeface="MS PGothic" charset="-128"/>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617E25-2D59-F44C-A023-CC1065FD2E81}"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301689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3.   Can result from blunt or penetrating trauma</a:t>
            </a:r>
          </a:p>
          <a:p>
            <a:r>
              <a:rPr lang="en-US" sz="1200" kern="1200" dirty="0">
                <a:solidFill>
                  <a:schemeClr val="tx1"/>
                </a:solidFill>
                <a:effectLst/>
                <a:latin typeface="Times New Roman" pitchFamily="18" charset="0"/>
                <a:ea typeface="MS PGothic" pitchFamily="34" charset="-128"/>
                <a:cs typeface="MS PGothic" charset="0"/>
              </a:rPr>
              <a:t>4.   Coup-contrecoup injury</a:t>
            </a:r>
          </a:p>
          <a:p>
            <a:r>
              <a:rPr lang="en-US" sz="1200" kern="1200" dirty="0">
                <a:solidFill>
                  <a:schemeClr val="tx1"/>
                </a:solidFill>
                <a:effectLst/>
                <a:latin typeface="Times New Roman" pitchFamily="18" charset="0"/>
                <a:ea typeface="MS PGothic" pitchFamily="34" charset="-128"/>
                <a:cs typeface="MS PGothic" charset="0"/>
              </a:rPr>
              <a:t>      a.    The initial impact injures the front part of the brain.</a:t>
            </a:r>
          </a:p>
          <a:p>
            <a:r>
              <a:rPr lang="en-US" sz="1200" kern="1200" dirty="0">
                <a:solidFill>
                  <a:schemeClr val="tx1"/>
                </a:solidFill>
                <a:effectLst/>
                <a:latin typeface="Times New Roman" pitchFamily="18" charset="0"/>
                <a:ea typeface="MS PGothic" pitchFamily="34" charset="-128"/>
                <a:cs typeface="MS PGothic" charset="0"/>
              </a:rPr>
              <a:t>      b.    The head falling back against the headrest then injures the rear part of the brain.</a:t>
            </a:r>
          </a:p>
          <a:p>
            <a:r>
              <a:rPr lang="en-US" sz="1200" kern="1200" dirty="0">
                <a:solidFill>
                  <a:schemeClr val="tx1"/>
                </a:solidFill>
                <a:effectLst/>
                <a:latin typeface="Times New Roman" pitchFamily="18" charset="0"/>
                <a:ea typeface="MS PGothic" pitchFamily="34" charset="-128"/>
                <a:cs typeface="MS PGothic" charset="0"/>
              </a:rPr>
              <a:t>5.   Cerebral edema may not develop until several hours following the initial injury.</a:t>
            </a:r>
          </a:p>
          <a:p>
            <a:r>
              <a:rPr lang="en-US" sz="1200" kern="1200" dirty="0">
                <a:solidFill>
                  <a:schemeClr val="tx1"/>
                </a:solidFill>
                <a:effectLst/>
                <a:latin typeface="Times New Roman" pitchFamily="18" charset="0"/>
                <a:ea typeface="MS PGothic" pitchFamily="34" charset="-128"/>
                <a:cs typeface="MS PGothic" charset="0"/>
              </a:rPr>
              <a:t>6.   Low blood oxygen levels aggravate cerebral edema.</a:t>
            </a:r>
          </a:p>
          <a:p>
            <a:r>
              <a:rPr lang="en-US" sz="1200" kern="1200" dirty="0">
                <a:solidFill>
                  <a:schemeClr val="tx1"/>
                </a:solidFill>
                <a:effectLst/>
                <a:latin typeface="Times New Roman" pitchFamily="18" charset="0"/>
                <a:ea typeface="MS PGothic" pitchFamily="34" charset="-128"/>
                <a:cs typeface="MS PGothic" charset="0"/>
              </a:rPr>
              <a:t>7.   Monitor the patient for any seizure activity.</a:t>
            </a:r>
          </a:p>
          <a:p>
            <a:endParaRPr lang="en-US"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673CB5-D8A3-5A44-A90C-ED1C9EAEE4AF}"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082422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sz="1200" kern="1200" dirty="0">
              <a:solidFill>
                <a:schemeClr val="tx1"/>
              </a:solidFill>
              <a:effectLst/>
              <a:latin typeface="Times New Roman" pitchFamily="18" charset="0"/>
              <a:ea typeface="MS PGothic" pitchFamily="34" charset="-128"/>
              <a:cs typeface="MS PGothic" charset="0"/>
            </a:endParaRPr>
          </a:p>
          <a:p>
            <a:r>
              <a:rPr lang="en-US" sz="1200" kern="1200" dirty="0">
                <a:solidFill>
                  <a:schemeClr val="tx1"/>
                </a:solidFill>
                <a:effectLst/>
                <a:latin typeface="Times New Roman" pitchFamily="18" charset="0"/>
                <a:ea typeface="MS PGothic" pitchFamily="34" charset="-128"/>
                <a:cs typeface="MS PGothic" charset="0"/>
              </a:rPr>
              <a:t>5.   Cerebral edema may not develop until several hours following the initial injury.</a:t>
            </a:r>
          </a:p>
          <a:p>
            <a:r>
              <a:rPr lang="en-US" sz="1200" kern="1200" dirty="0">
                <a:solidFill>
                  <a:schemeClr val="tx1"/>
                </a:solidFill>
                <a:effectLst/>
                <a:latin typeface="Times New Roman" pitchFamily="18" charset="0"/>
                <a:ea typeface="MS PGothic" pitchFamily="34" charset="-128"/>
                <a:cs typeface="MS PGothic" charset="0"/>
              </a:rPr>
              <a:t>6.   Low blood oxygen levels aggravate cerebral edema.</a:t>
            </a:r>
          </a:p>
          <a:p>
            <a:r>
              <a:rPr lang="en-US" sz="1200" kern="1200" dirty="0">
                <a:solidFill>
                  <a:schemeClr val="tx1"/>
                </a:solidFill>
                <a:effectLst/>
                <a:latin typeface="Times New Roman" pitchFamily="18" charset="0"/>
                <a:ea typeface="MS PGothic" pitchFamily="34" charset="-128"/>
                <a:cs typeface="MS PGothic" charset="0"/>
              </a:rPr>
              <a:t>7.   Monitor the patient for any seizure activity.</a:t>
            </a:r>
          </a:p>
          <a:p>
            <a:endParaRPr lang="en-US"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673CB5-D8A3-5A44-A90C-ED1C9EAEE4AF}"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704680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Intracranial pressure </a:t>
            </a:r>
            <a:endParaRPr lang="en-IN" altLang="en-US" dirty="0">
              <a:latin typeface="Times New Roman" charset="0"/>
              <a:ea typeface="MS PGothic" charset="-128"/>
            </a:endParaRPr>
          </a:p>
          <a:p>
            <a:r>
              <a:rPr lang="en-US" altLang="en-US" dirty="0">
                <a:latin typeface="Times New Roman" charset="0"/>
                <a:ea typeface="MS PGothic" charset="-128"/>
              </a:rPr>
              <a:t>       1.    Accumulations of blood within the skull or swelling of the brain can rapidly lead to an increase in intracranial pressure (ICP).</a:t>
            </a:r>
            <a:endParaRPr lang="en-IN" altLang="en-US" dirty="0">
              <a:latin typeface="Times New Roman" charset="0"/>
              <a:ea typeface="MS PGothic" charset="-128"/>
            </a:endParaRPr>
          </a:p>
          <a:p>
            <a:r>
              <a:rPr lang="en-US" altLang="en-US" dirty="0">
                <a:latin typeface="Times New Roman" charset="0"/>
                <a:ea typeface="MS PGothic" charset="-128"/>
              </a:rPr>
              <a:t>              a.    Increased ICP squeezes the brain against bony prominences within the cranium.</a:t>
            </a:r>
          </a:p>
          <a:p>
            <a:endParaRPr lang="en-US"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2105CA8-D7C2-054E-969B-D8FB8294C07F}" type="slidenum">
              <a:rPr lang="en-US" altLang="en-US" sz="1200"/>
              <a:pPr eaLnBrk="1" hangingPunct="1"/>
              <a:t>50</a:t>
            </a:fld>
            <a:endParaRPr lang="en-US" altLang="en-US" sz="1200" dirty="0"/>
          </a:p>
        </p:txBody>
      </p:sp>
    </p:spTree>
    <p:extLst>
      <p:ext uri="{BB962C8B-B14F-4D97-AF65-F5344CB8AC3E}">
        <p14:creationId xmlns:p14="http://schemas.microsoft.com/office/powerpoint/2010/main" val="93463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The nervous system is a complex network of nerve cells that enables all parts of the body to function.</a:t>
            </a:r>
            <a:endParaRPr lang="en-IN" altLang="en-US" dirty="0">
              <a:latin typeface="Times New Roman" charset="0"/>
              <a:ea typeface="MS PGothic" charset="-128"/>
            </a:endParaRPr>
          </a:p>
          <a:p>
            <a:r>
              <a:rPr lang="en-US" altLang="en-US" dirty="0">
                <a:latin typeface="Times New Roman" charset="0"/>
                <a:ea typeface="MS PGothic" charset="-128"/>
              </a:rPr>
              <a:t>B.    The nervous system includes:</a:t>
            </a:r>
            <a:endParaRPr lang="en-IN" altLang="en-US" dirty="0">
              <a:latin typeface="Times New Roman" charset="0"/>
              <a:ea typeface="MS PGothic" charset="-128"/>
            </a:endParaRPr>
          </a:p>
          <a:p>
            <a:r>
              <a:rPr lang="en-US" altLang="en-US" dirty="0">
                <a:latin typeface="Times New Roman" charset="0"/>
                <a:ea typeface="MS PGothic" charset="-128"/>
              </a:rPr>
              <a:t>       1.    Brain</a:t>
            </a:r>
            <a:endParaRPr lang="en-IN" altLang="en-US" dirty="0">
              <a:latin typeface="Times New Roman" charset="0"/>
              <a:ea typeface="MS PGothic" charset="-128"/>
            </a:endParaRPr>
          </a:p>
          <a:p>
            <a:r>
              <a:rPr lang="en-US" altLang="en-US" dirty="0">
                <a:latin typeface="Times New Roman" charset="0"/>
                <a:ea typeface="MS PGothic" charset="-128"/>
              </a:rPr>
              <a:t>       2.    Spinal cord</a:t>
            </a:r>
            <a:endParaRPr lang="en-IN" altLang="en-US" dirty="0">
              <a:latin typeface="Times New Roman" charset="0"/>
              <a:ea typeface="MS PGothic" charset="-128"/>
            </a:endParaRPr>
          </a:p>
          <a:p>
            <a:r>
              <a:rPr lang="en-US" altLang="en-US" dirty="0">
                <a:latin typeface="Times New Roman" charset="0"/>
                <a:ea typeface="MS PGothic" charset="-128"/>
              </a:rPr>
              <a:t>       3.    Nerves and nerve fibers</a:t>
            </a:r>
          </a:p>
          <a:p>
            <a:endParaRPr lang="en-US"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78ED8F-34DB-B942-AFF9-8F3E14DC7BBA}" type="slidenum">
              <a:rPr lang="en-US" altLang="en-US" sz="1200"/>
              <a:pPr eaLnBrk="1" hangingPunct="1"/>
              <a:t>6</a:t>
            </a:fld>
            <a:endParaRPr lang="en-US" altLang="en-US" sz="1200" dirty="0"/>
          </a:p>
        </p:txBody>
      </p:sp>
    </p:spTree>
    <p:extLst>
      <p:ext uri="{BB962C8B-B14F-4D97-AF65-F5344CB8AC3E}">
        <p14:creationId xmlns:p14="http://schemas.microsoft.com/office/powerpoint/2010/main" val="1829687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Signs of increased intracranial pressure: </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a.   Abnormal respiratory patterns such as ataxic (Biot) and Cheyne-Stokes</a:t>
            </a:r>
          </a:p>
          <a:p>
            <a:r>
              <a:rPr lang="en-US" sz="1200" kern="1200" dirty="0">
                <a:solidFill>
                  <a:schemeClr val="tx1"/>
                </a:solidFill>
                <a:effectLst/>
                <a:latin typeface="Times New Roman" pitchFamily="18" charset="0"/>
                <a:ea typeface="MS PGothic" pitchFamily="34" charset="-128"/>
                <a:cs typeface="MS PGothic" charset="0"/>
              </a:rPr>
              <a:t>       b.   Decreased pulse rate, headache, nausea, vomiting, decreased alertness, bradycardia, sluggish or nonreactive pupils, decerebrate posturing, and increased or widened blood pressure </a:t>
            </a:r>
          </a:p>
          <a:p>
            <a:r>
              <a:rPr lang="en-US" sz="1200" kern="1200" dirty="0">
                <a:solidFill>
                  <a:schemeClr val="tx1"/>
                </a:solidFill>
                <a:effectLst/>
                <a:latin typeface="Times New Roman" pitchFamily="18" charset="0"/>
                <a:ea typeface="MS PGothic" pitchFamily="34" charset="-128"/>
                <a:cs typeface="MS PGothic" charset="0"/>
              </a:rPr>
              <a:t>       c.   Cushing reflex: the symptom triad of increased systolic blood pressure, decreased pulse rate, and irregular respirations.</a:t>
            </a:r>
          </a:p>
          <a:p>
            <a:endParaRPr lang="en-US" altLang="en-US" dirty="0">
              <a:latin typeface="Times New Roman" charset="0"/>
              <a:ea typeface="MS PGothic"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C3944DB-6503-0E42-A2C2-6DD3358C0D61}" type="slidenum">
              <a:rPr lang="en-US" altLang="en-US" sz="1200"/>
              <a:pPr eaLnBrk="1" hangingPunct="1"/>
              <a:t>51</a:t>
            </a:fld>
            <a:endParaRPr lang="en-US" altLang="en-US" sz="1200" dirty="0"/>
          </a:p>
        </p:txBody>
      </p:sp>
    </p:spTree>
    <p:extLst>
      <p:ext uri="{BB962C8B-B14F-4D97-AF65-F5344CB8AC3E}">
        <p14:creationId xmlns:p14="http://schemas.microsoft.com/office/powerpoint/2010/main" val="1643066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Intracranial hemorrhage</a:t>
            </a:r>
            <a:endParaRPr lang="en-IN" altLang="en-US" dirty="0">
              <a:latin typeface="Times New Roman" charset="0"/>
              <a:ea typeface="MS PGothic" charset="-128"/>
            </a:endParaRPr>
          </a:p>
          <a:p>
            <a:r>
              <a:rPr lang="en-US" altLang="en-US" dirty="0">
                <a:latin typeface="Times New Roman" charset="0"/>
                <a:ea typeface="MS PGothic" charset="-128"/>
              </a:rPr>
              <a:t>       a.    Bleeding inside the skull also increases the ICP.</a:t>
            </a:r>
            <a:endParaRPr lang="en-IN" altLang="en-US" dirty="0">
              <a:latin typeface="Times New Roman" charset="0"/>
              <a:ea typeface="MS PGothic" charset="-128"/>
            </a:endParaRPr>
          </a:p>
          <a:p>
            <a:r>
              <a:rPr lang="en-US" altLang="en-US" dirty="0">
                <a:latin typeface="Times New Roman" charset="0"/>
                <a:ea typeface="MS PGothic" charset="-128"/>
              </a:rPr>
              <a:t>       b.    Bleeding can occur between the skull and dura mater, beneath the dura mater but outside the brain, or within the tissue of the brain itself.</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AB2AC9-A6DF-0649-B433-8D72480E509B}" type="slidenum">
              <a:rPr lang="en-US" altLang="en-US" sz="1200"/>
              <a:pPr eaLnBrk="1" hangingPunct="1"/>
              <a:t>52</a:t>
            </a:fld>
            <a:endParaRPr lang="en-US" altLang="en-US" sz="1200" dirty="0"/>
          </a:p>
        </p:txBody>
      </p:sp>
    </p:spTree>
    <p:extLst>
      <p:ext uri="{BB962C8B-B14F-4D97-AF65-F5344CB8AC3E}">
        <p14:creationId xmlns:p14="http://schemas.microsoft.com/office/powerpoint/2010/main" val="525793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Epidural hematoma</a:t>
            </a:r>
            <a:endParaRPr lang="en-IN" altLang="en-US" dirty="0">
              <a:latin typeface="Times New Roman" charset="0"/>
              <a:ea typeface="MS PGothic" charset="-128"/>
            </a:endParaRPr>
          </a:p>
          <a:p>
            <a:r>
              <a:rPr lang="en-US" altLang="en-US" dirty="0">
                <a:latin typeface="Times New Roman" charset="0"/>
                <a:ea typeface="MS PGothic" charset="-128"/>
              </a:rPr>
              <a:t>       a.    Accumulation of blood between the skull and dura mater</a:t>
            </a:r>
            <a:endParaRPr lang="en-IN" altLang="en-US" dirty="0">
              <a:latin typeface="Times New Roman" charset="0"/>
              <a:ea typeface="MS PGothic" charset="-128"/>
            </a:endParaRPr>
          </a:p>
          <a:p>
            <a:r>
              <a:rPr lang="en-US" altLang="en-US" dirty="0">
                <a:latin typeface="Times New Roman" charset="0"/>
                <a:ea typeface="MS PGothic" charset="-128"/>
              </a:rPr>
              <a:t>       b.    Nearly always the result of a blow to the head that produces a linear fracture of the thin temporal bone</a:t>
            </a:r>
          </a:p>
          <a:p>
            <a:r>
              <a:rPr lang="en-US" altLang="en-US" dirty="0">
                <a:latin typeface="Times New Roman" charset="0"/>
                <a:ea typeface="MS PGothic" charset="-128"/>
              </a:rPr>
              <a:t>              i.    The middle meningeal artery run along a grove in the temporal bone</a:t>
            </a:r>
            <a:endParaRPr lang="en-IN" altLang="en-US" dirty="0">
              <a:latin typeface="Times New Roman" charset="0"/>
              <a:ea typeface="MS PGothic" charset="-128"/>
            </a:endParaRPr>
          </a:p>
          <a:p>
            <a:r>
              <a:rPr lang="en-US" altLang="en-US" dirty="0">
                <a:latin typeface="Times New Roman" charset="0"/>
                <a:ea typeface="MS PGothic" charset="-128"/>
              </a:rPr>
              <a:t>       c.    Arterial bleeding into the epidural space will result in rapidly progressing symptoms.</a:t>
            </a:r>
            <a:endParaRPr lang="en-IN" altLang="en-US" dirty="0">
              <a:latin typeface="Times New Roman" charset="0"/>
              <a:ea typeface="MS PGothic" charset="-128"/>
            </a:endParaRPr>
          </a:p>
          <a:p>
            <a:r>
              <a:rPr lang="en-US" altLang="en-US" dirty="0">
                <a:latin typeface="Times New Roman" charset="0"/>
                <a:ea typeface="MS PGothic" charset="-128"/>
              </a:rPr>
              <a:t>       d.    Often, the patient loses consciousness immediately following the injury.</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       e.    This is often followed by a brief period of consciousness (lucid interval), after which the patient lapses back into unconsciousness.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The pupil on the side of the hematoma becomes fixed and dilated.</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Death will follow very rapidly without surgery to evacuate the hematoma.</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8E6407-D7E3-1445-B0F8-BA239A7BA938}"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12012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Subdural hematoma</a:t>
            </a:r>
            <a:endParaRPr lang="en-IN" altLang="en-US" dirty="0">
              <a:latin typeface="Times New Roman" charset="0"/>
              <a:ea typeface="MS PGothic" charset="-128"/>
            </a:endParaRPr>
          </a:p>
          <a:p>
            <a:r>
              <a:rPr lang="en-US" altLang="en-US" dirty="0">
                <a:latin typeface="Times New Roman" charset="0"/>
                <a:ea typeface="MS PGothic" charset="-128"/>
              </a:rPr>
              <a:t>       a.    Accumulation of blood beneath the dura mater but outside the brain</a:t>
            </a:r>
            <a:endParaRPr lang="en-IN" altLang="en-US" dirty="0">
              <a:latin typeface="Times New Roman" charset="0"/>
              <a:ea typeface="MS PGothic" charset="-128"/>
            </a:endParaRPr>
          </a:p>
          <a:p>
            <a:r>
              <a:rPr lang="en-US" altLang="en-US" dirty="0">
                <a:latin typeface="Times New Roman" charset="0"/>
                <a:ea typeface="MS PGothic" charset="-128"/>
              </a:rPr>
              <a:t>       b.    Usually occurs after falls or injuries involving strong deceleration forces</a:t>
            </a:r>
            <a:endParaRPr lang="en-IN" altLang="en-US" dirty="0">
              <a:latin typeface="Times New Roman" charset="0"/>
              <a:ea typeface="MS PGothic" charset="-128"/>
            </a:endParaRPr>
          </a:p>
          <a:p>
            <a:r>
              <a:rPr lang="en-US" altLang="en-US" dirty="0">
                <a:latin typeface="Times New Roman" charset="0"/>
                <a:ea typeface="MS PGothic" charset="-128"/>
              </a:rPr>
              <a:t>       c.    More common than epidural hematomas and may or may not be associated with a skull fracture</a:t>
            </a:r>
            <a:endParaRPr lang="en-IN" altLang="en-US" dirty="0">
              <a:latin typeface="Times New Roman" charset="0"/>
              <a:ea typeface="MS PGothic" charset="-128"/>
            </a:endParaRPr>
          </a:p>
          <a:p>
            <a:r>
              <a:rPr lang="en-US" altLang="en-US" dirty="0">
                <a:latin typeface="Times New Roman" charset="0"/>
                <a:ea typeface="MS PGothic" charset="-128"/>
              </a:rPr>
              <a:t>       d.    Associated with venous bleeding, so the signs typically develop more gradually than with an epidural hematoma.</a:t>
            </a:r>
            <a:endParaRPr lang="en-IN" altLang="en-US" dirty="0">
              <a:latin typeface="Times New Roman" charset="0"/>
              <a:ea typeface="MS PGothic" charset="-128"/>
            </a:endParaRPr>
          </a:p>
          <a:p>
            <a:r>
              <a:rPr lang="en-US" altLang="en-US" dirty="0">
                <a:latin typeface="Times New Roman" charset="0"/>
                <a:ea typeface="MS PGothic" charset="-128"/>
              </a:rPr>
              <a:t>       e.    The patient often experiences a fluctuating level of consciousness or slurred speech.</a:t>
            </a:r>
            <a:endParaRPr lang="en-IN" altLang="en-US" dirty="0">
              <a:latin typeface="Times New Roman" charset="0"/>
              <a:ea typeface="MS PGothic" charset="-128"/>
            </a:endParaRPr>
          </a:p>
          <a:p>
            <a:r>
              <a:rPr lang="en-US" altLang="en-US" dirty="0">
                <a:latin typeface="Times New Roman" charset="0"/>
                <a:ea typeface="MS PGothic" charset="-128"/>
              </a:rPr>
              <a:t>        f.    Any patient with a suspected subdural hematoma needs to be evaluated by a physician.</a:t>
            </a:r>
          </a:p>
          <a:p>
            <a:endParaRPr lang="en-US" altLang="en-US" dirty="0">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18F950-4EB5-BD41-BB05-E554332795B2}"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399639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Intracerebral hematoma</a:t>
            </a:r>
            <a:endParaRPr lang="en-IN" altLang="en-US" dirty="0">
              <a:latin typeface="Times New Roman" charset="0"/>
              <a:ea typeface="MS PGothic" charset="-128"/>
            </a:endParaRPr>
          </a:p>
          <a:p>
            <a:r>
              <a:rPr lang="en-US" altLang="en-US" dirty="0">
                <a:latin typeface="Times New Roman" charset="0"/>
                <a:ea typeface="MS PGothic" charset="-128"/>
              </a:rPr>
              <a:t>       a.    Involves bleeding within the brain tissue itself</a:t>
            </a:r>
            <a:endParaRPr lang="en-IN" altLang="en-US" dirty="0">
              <a:latin typeface="Times New Roman" charset="0"/>
              <a:ea typeface="MS PGothic" charset="-128"/>
            </a:endParaRPr>
          </a:p>
          <a:p>
            <a:r>
              <a:rPr lang="en-US" altLang="en-US" dirty="0">
                <a:latin typeface="Times New Roman" charset="0"/>
                <a:ea typeface="MS PGothic" charset="-128"/>
              </a:rPr>
              <a:t>       b.    Can occur following a penetrating injury to the head or because of rapid deceleration forces</a:t>
            </a:r>
            <a:endParaRPr lang="en-IN" altLang="en-US" dirty="0">
              <a:latin typeface="Times New Roman" charset="0"/>
              <a:ea typeface="MS PGothic" charset="-128"/>
            </a:endParaRPr>
          </a:p>
          <a:p>
            <a:r>
              <a:rPr lang="en-US" altLang="en-US" dirty="0">
                <a:latin typeface="Times New Roman" charset="0"/>
                <a:ea typeface="MS PGothic" charset="-128"/>
              </a:rPr>
              <a:t>       c.    Many small, deep intracerebral hemorrhages are associated with other brain injuries.</a:t>
            </a:r>
            <a:r>
              <a:rPr lang="en-IN" altLang="en-US" dirty="0">
                <a:latin typeface="Times New Roman" charset="0"/>
                <a:ea typeface="MS PGothic" charset="-128"/>
              </a:rPr>
              <a:t> </a:t>
            </a:r>
          </a:p>
          <a:p>
            <a:r>
              <a:rPr lang="en-IN"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d.   The progression of increased ICP depends on the presence of other brain injuries, the region of the brain involved, and the size of the hemorrhage.</a:t>
            </a:r>
          </a:p>
          <a:p>
            <a:r>
              <a:rPr lang="en-US" sz="1200" kern="1200" dirty="0">
                <a:solidFill>
                  <a:schemeClr val="tx1"/>
                </a:solidFill>
                <a:effectLst/>
                <a:latin typeface="Times New Roman" pitchFamily="18" charset="0"/>
                <a:ea typeface="MS PGothic" pitchFamily="34" charset="-128"/>
                <a:cs typeface="MS PGothic" charset="0"/>
              </a:rPr>
              <a:t>       e.   Intracerebral hematomas have a high mortality rate, even if the hematoma is surgically evacuated.</a:t>
            </a:r>
          </a:p>
          <a:p>
            <a:endParaRPr lang="en-US" altLang="en-US" dirty="0">
              <a:latin typeface="Times New Roman" charset="0"/>
              <a:ea typeface="MS PGothic"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826E55-DD7C-DE42-826D-F22F93B6C6F7}" type="slidenum">
              <a:rPr lang="en-US" altLang="en-US" sz="1200"/>
              <a:pPr eaLnBrk="1" hangingPunct="1"/>
              <a:t>55</a:t>
            </a:fld>
            <a:endParaRPr lang="en-US" altLang="en-US" sz="1200" dirty="0"/>
          </a:p>
        </p:txBody>
      </p:sp>
    </p:spTree>
    <p:extLst>
      <p:ext uri="{BB962C8B-B14F-4D97-AF65-F5344CB8AC3E}">
        <p14:creationId xmlns:p14="http://schemas.microsoft.com/office/powerpoint/2010/main" val="207543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Subarachnoid hemorrhage</a:t>
            </a:r>
            <a:endParaRPr lang="en-IN" altLang="en-US" dirty="0">
              <a:latin typeface="Times New Roman" charset="0"/>
              <a:ea typeface="MS PGothic" charset="-128"/>
            </a:endParaRPr>
          </a:p>
          <a:p>
            <a:r>
              <a:rPr lang="en-US" altLang="en-US" dirty="0">
                <a:latin typeface="Times New Roman" charset="0"/>
                <a:ea typeface="MS PGothic" charset="-128"/>
              </a:rPr>
              <a:t>       a.    Bleeding occurs into the subarachnoid space, where the CSF circulates.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       b.    Results in bloody CSF and signs of meningeal irritation </a:t>
            </a:r>
            <a:r>
              <a:rPr lang="en-US" sz="1200" kern="1200" dirty="0">
                <a:solidFill>
                  <a:schemeClr val="tx1"/>
                </a:solidFill>
                <a:effectLst/>
                <a:latin typeface="Times New Roman" pitchFamily="18" charset="0"/>
                <a:ea typeface="MS PGothic" pitchFamily="34" charset="-128"/>
                <a:cs typeface="MS PGothic" charset="0"/>
              </a:rPr>
              <a:t>(neck rigidity, headache)</a:t>
            </a:r>
          </a:p>
          <a:p>
            <a:r>
              <a:rPr lang="en-IN" altLang="en-US" dirty="0">
                <a:latin typeface="Times New Roman" charset="0"/>
                <a:ea typeface="MS PGothic" charset="-128"/>
              </a:rPr>
              <a:t>       </a:t>
            </a:r>
            <a:r>
              <a:rPr lang="en-US" altLang="en-US" dirty="0">
                <a:latin typeface="Times New Roman" charset="0"/>
                <a:ea typeface="MS PGothic" charset="-128"/>
              </a:rPr>
              <a:t>c.    Common causes include trauma or rupture of an aneurysm.</a:t>
            </a:r>
            <a:endParaRPr lang="en-IN" altLang="en-US" dirty="0">
              <a:latin typeface="Times New Roman" charset="0"/>
              <a:ea typeface="MS PGothic" charset="-128"/>
            </a:endParaRPr>
          </a:p>
          <a:p>
            <a:r>
              <a:rPr lang="en-US" altLang="en-US" dirty="0">
                <a:latin typeface="Times New Roman" charset="0"/>
                <a:ea typeface="MS PGothic" charset="-128"/>
              </a:rPr>
              <a:t>       d.    Patient reports a sudden, severe headache.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e.    As bleeding increases, the patient will experience signs and symptoms of increased ICP.</a:t>
            </a:r>
          </a:p>
          <a:p>
            <a:r>
              <a:rPr lang="en-IN" altLang="en-US" dirty="0">
                <a:latin typeface="Times New Roman" charset="0"/>
                <a:ea typeface="MS PGothic" charset="-128"/>
              </a:rPr>
              <a:t>        </a:t>
            </a:r>
            <a:r>
              <a:rPr lang="en-US" altLang="en-US" dirty="0">
                <a:latin typeface="Times New Roman" charset="0"/>
                <a:ea typeface="MS PGothic" charset="-128"/>
              </a:rPr>
              <a:t>f.    A sudden, severe subarachnoid hematoma usually results in death; survivors often have permanent neurologic impairment.</a:t>
            </a:r>
          </a:p>
          <a:p>
            <a:endParaRPr lang="en-US"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2749F1-4AA2-C94E-AA0B-77C94570D8A4}" type="slidenum">
              <a:rPr lang="en-US" altLang="en-US" sz="1200"/>
              <a:pPr eaLnBrk="1" hangingPunct="1"/>
              <a:t>56</a:t>
            </a:fld>
            <a:endParaRPr lang="en-US" altLang="en-US" sz="1200" dirty="0"/>
          </a:p>
        </p:txBody>
      </p:sp>
    </p:spTree>
    <p:extLst>
      <p:ext uri="{BB962C8B-B14F-4D97-AF65-F5344CB8AC3E}">
        <p14:creationId xmlns:p14="http://schemas.microsoft.com/office/powerpoint/2010/main" val="669069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Concussion</a:t>
            </a:r>
            <a:endParaRPr lang="en-IN" altLang="en-US" dirty="0">
              <a:latin typeface="Times New Roman" charset="0"/>
              <a:ea typeface="MS PGothic" charset="-128"/>
            </a:endParaRPr>
          </a:p>
          <a:p>
            <a:r>
              <a:rPr lang="en-US" altLang="en-US" dirty="0">
                <a:latin typeface="Times New Roman" charset="0"/>
                <a:ea typeface="MS PGothic" charset="-128"/>
              </a:rPr>
              <a:t>       1.    A blow to the head or face may cause concussion of the brain.</a:t>
            </a:r>
            <a:endParaRPr lang="en-IN" altLang="en-US" dirty="0">
              <a:latin typeface="Times New Roman" charset="0"/>
              <a:ea typeface="MS PGothic" charset="-128"/>
            </a:endParaRPr>
          </a:p>
          <a:p>
            <a:r>
              <a:rPr lang="en-US" altLang="en-US" dirty="0">
                <a:latin typeface="Times New Roman" charset="0"/>
                <a:ea typeface="MS PGothic" charset="-128"/>
              </a:rPr>
              <a:t>       2.    Classified as mild TBIs.</a:t>
            </a:r>
            <a:endParaRPr lang="en-IN" altLang="en-US" dirty="0">
              <a:latin typeface="Times New Roman" charset="0"/>
              <a:ea typeface="MS PGothic" charset="-128"/>
            </a:endParaRPr>
          </a:p>
          <a:p>
            <a:r>
              <a:rPr lang="en-US" altLang="en-US" dirty="0">
                <a:latin typeface="Times New Roman" charset="0"/>
                <a:ea typeface="MS PGothic" charset="-128"/>
              </a:rPr>
              <a:t>       3.    It is a closed injury with a temporary loss or alteration of part or all of the brain’s abilities to function without demonstrable physical damage to the brain.</a:t>
            </a:r>
            <a:endParaRPr lang="en-IN" altLang="en-US" dirty="0">
              <a:latin typeface="Times New Roman" charset="0"/>
              <a:ea typeface="MS PGothic" charset="-128"/>
            </a:endParaRPr>
          </a:p>
          <a:p>
            <a:r>
              <a:rPr lang="en-US" altLang="en-US" dirty="0">
                <a:latin typeface="Times New Roman" charset="0"/>
                <a:ea typeface="MS PGothic" charset="-128"/>
              </a:rPr>
              <a:t>       4.    Approximately 90% of patients who sustain a concussion do not experience a loss of consciousness.</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48D30D-11E1-8746-900E-0C0056B57EAE}" type="slidenum">
              <a:rPr lang="en-US" altLang="en-US" sz="1200"/>
              <a:pPr eaLnBrk="1" hangingPunct="1"/>
              <a:t>57</a:t>
            </a:fld>
            <a:endParaRPr lang="en-US" altLang="en-US" sz="1200" dirty="0"/>
          </a:p>
        </p:txBody>
      </p:sp>
    </p:spTree>
    <p:extLst>
      <p:ext uri="{BB962C8B-B14F-4D97-AF65-F5344CB8AC3E}">
        <p14:creationId xmlns:p14="http://schemas.microsoft.com/office/powerpoint/2010/main" val="8236351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A patient with a concussion may be confused or have amnesia.</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 a.   Retrograde amnesia: the ability to remember everything but the events leading up to the injury.</a:t>
            </a:r>
          </a:p>
          <a:p>
            <a:r>
              <a:rPr lang="en-US" sz="1200" kern="1200" dirty="0">
                <a:solidFill>
                  <a:schemeClr val="tx1"/>
                </a:solidFill>
                <a:effectLst/>
                <a:latin typeface="Times New Roman" pitchFamily="18" charset="0"/>
                <a:ea typeface="MS PGothic" pitchFamily="34" charset="-128"/>
                <a:cs typeface="MS PGothic" charset="0"/>
              </a:rPr>
              <a:t>       b.   Anterograde amnesia: The inability to remember events after the injury.</a:t>
            </a:r>
            <a:endParaRPr lang="en-US" altLang="en-US" dirty="0">
              <a:latin typeface="Times New Roman" charset="0"/>
              <a:ea typeface="MS PGothic" charset="-128"/>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6639CE-0A04-DF46-BFF1-A67E5905F1DF}"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559909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Usually a concussion lasts only a short time.</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Ask about symptoms of concussion such as dizziness, weakness, visual changes, or changes in mood, in any patient who has sustained an injury to the head.</a:t>
            </a:r>
          </a:p>
          <a:p>
            <a:r>
              <a:rPr lang="en-US" sz="1200" kern="1200" dirty="0">
                <a:solidFill>
                  <a:schemeClr val="tx1"/>
                </a:solidFill>
                <a:effectLst/>
                <a:latin typeface="Times New Roman" pitchFamily="18" charset="0"/>
                <a:ea typeface="MS PGothic" pitchFamily="34" charset="-128"/>
                <a:cs typeface="MS PGothic" charset="0"/>
              </a:rPr>
              <a:t>        b.   Additional signs and symptoms include nausea and vomiting, ringing in the ears, slurred speech and the inability to focus.</a:t>
            </a:r>
          </a:p>
          <a:p>
            <a:r>
              <a:rPr lang="en-US" sz="1200" kern="1200" dirty="0">
                <a:solidFill>
                  <a:schemeClr val="tx1"/>
                </a:solidFill>
                <a:effectLst/>
                <a:latin typeface="Times New Roman" pitchFamily="18" charset="0"/>
                <a:ea typeface="MS PGothic" pitchFamily="34" charset="-128"/>
                <a:cs typeface="MS PGothic" charset="0"/>
              </a:rPr>
              <a:t>7.     Assume that a patient with signs or symptoms of concussion has a more serious injury until proven otherwise by a CT scan at the hospital or by evaluation by a physician.</a:t>
            </a:r>
          </a:p>
          <a:p>
            <a:endParaRPr lang="en-US" altLang="en-US" dirty="0">
              <a:latin typeface="Times New Roman" charset="0"/>
              <a:ea typeface="MS PGothic" charset="-128"/>
            </a:endParaRP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2D5446-B94C-9341-B973-29ED88DEFA1E}"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809460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Contusion</a:t>
            </a:r>
            <a:endParaRPr lang="en-IN" altLang="en-US" dirty="0">
              <a:latin typeface="Times New Roman" charset="0"/>
              <a:ea typeface="MS PGothic" charset="-128"/>
            </a:endParaRPr>
          </a:p>
          <a:p>
            <a:r>
              <a:rPr lang="en-US" altLang="en-US" dirty="0">
                <a:latin typeface="Times New Roman" charset="0"/>
                <a:ea typeface="MS PGothic" charset="-128"/>
              </a:rPr>
              <a:t>      1.    Bruising of the brain tissue resulting from blunt trauma</a:t>
            </a:r>
            <a:endParaRPr lang="en-IN" altLang="en-US" dirty="0">
              <a:latin typeface="Times New Roman" charset="0"/>
              <a:ea typeface="MS PGothic" charset="-128"/>
            </a:endParaRPr>
          </a:p>
          <a:p>
            <a:r>
              <a:rPr lang="en-US" altLang="en-US" dirty="0">
                <a:latin typeface="Times New Roman" charset="0"/>
                <a:ea typeface="MS PGothic" charset="-128"/>
              </a:rPr>
              <a:t>      2.    A contusion is far more serious than a concussion.</a:t>
            </a:r>
            <a:endParaRPr lang="en-IN" altLang="en-US" dirty="0">
              <a:latin typeface="Times New Roman" charset="0"/>
              <a:ea typeface="MS PGothic" charset="-128"/>
            </a:endParaRPr>
          </a:p>
          <a:p>
            <a:r>
              <a:rPr lang="en-US" altLang="en-US" dirty="0">
                <a:latin typeface="Times New Roman" charset="0"/>
                <a:ea typeface="MS PGothic" charset="-128"/>
              </a:rPr>
              <a:t>             a.    Involves physical injury to the brain tissue</a:t>
            </a:r>
            <a:endParaRPr lang="en-IN" altLang="en-US" dirty="0">
              <a:latin typeface="Times New Roman" charset="0"/>
              <a:ea typeface="MS PGothic" charset="-128"/>
            </a:endParaRPr>
          </a:p>
          <a:p>
            <a:r>
              <a:rPr lang="en-US" altLang="en-US" dirty="0">
                <a:latin typeface="Times New Roman" charset="0"/>
                <a:ea typeface="MS PGothic" charset="-128"/>
              </a:rPr>
              <a:t>             b.    May produce long-lasting and even permanent damage</a:t>
            </a:r>
            <a:endParaRPr lang="en-IN" altLang="en-US" dirty="0">
              <a:latin typeface="Times New Roman" charset="0"/>
              <a:ea typeface="MS PGothic" charset="-128"/>
            </a:endParaRPr>
          </a:p>
          <a:p>
            <a:r>
              <a:rPr lang="en-US" altLang="en-US" dirty="0">
                <a:latin typeface="Times New Roman" charset="0"/>
                <a:ea typeface="MS PGothic" charset="-128"/>
              </a:rPr>
              <a:t>      3.    A patient who has sustained a brain contusion may exhibit any or all of the signs of brain injury.</a:t>
            </a:r>
          </a:p>
          <a:p>
            <a:endParaRPr lang="en-US" altLang="en-US" dirty="0">
              <a:latin typeface="Times New Roman" charset="0"/>
              <a:ea typeface="MS PGothic"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379489-CB35-A142-89A7-A2FF584AD835}"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407325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nervous system is well protected.</a:t>
            </a:r>
            <a:endParaRPr lang="en-IN" altLang="en-US" dirty="0">
              <a:latin typeface="Times New Roman" charset="0"/>
              <a:ea typeface="MS PGothic" charset="-128"/>
            </a:endParaRPr>
          </a:p>
          <a:p>
            <a:r>
              <a:rPr lang="en-US" altLang="en-US" dirty="0">
                <a:latin typeface="Times New Roman" charset="0"/>
                <a:ea typeface="MS PGothic" charset="-128"/>
              </a:rPr>
              <a:t>      1.    The brain is protected by the skull.</a:t>
            </a:r>
            <a:endParaRPr lang="en-IN" altLang="en-US" dirty="0">
              <a:latin typeface="Times New Roman" charset="0"/>
              <a:ea typeface="MS PGothic" charset="-128"/>
            </a:endParaRPr>
          </a:p>
          <a:p>
            <a:r>
              <a:rPr lang="en-US" altLang="en-US" dirty="0">
                <a:latin typeface="Times New Roman" charset="0"/>
                <a:ea typeface="MS PGothic" charset="-128"/>
              </a:rPr>
              <a:t>      2.    The spinal cord is protected by the bony spinal canal.</a:t>
            </a:r>
            <a:endParaRPr lang="en-IN" altLang="en-US" dirty="0">
              <a:latin typeface="Times New Roman" charset="0"/>
              <a:ea typeface="MS PGothic" charset="-128"/>
            </a:endParaRPr>
          </a:p>
          <a:p>
            <a:r>
              <a:rPr lang="en-US" altLang="en-US" dirty="0">
                <a:latin typeface="Times New Roman" charset="0"/>
                <a:ea typeface="MS PGothic" charset="-128"/>
              </a:rPr>
              <a:t>      3.    Despite this protection, serious injuries can damage the nervous system.</a:t>
            </a:r>
          </a:p>
          <a:p>
            <a:endParaRPr lang="en-US"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4D7490-4CDF-2C40-A7CB-F4FF4993EE41}" type="slidenum">
              <a:rPr lang="en-US" altLang="en-US" sz="1200"/>
              <a:pPr eaLnBrk="1" hangingPunct="1"/>
              <a:t>7</a:t>
            </a:fld>
            <a:endParaRPr lang="en-US" altLang="en-US" sz="1200" dirty="0"/>
          </a:p>
        </p:txBody>
      </p:sp>
    </p:spTree>
    <p:extLst>
      <p:ext uri="{BB962C8B-B14F-4D97-AF65-F5344CB8AC3E}">
        <p14:creationId xmlns:p14="http://schemas.microsoft.com/office/powerpoint/2010/main" val="17416896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Other brain injuries</a:t>
            </a:r>
            <a:endParaRPr lang="en-IN" altLang="en-US" dirty="0">
              <a:latin typeface="Times New Roman" charset="0"/>
              <a:ea typeface="MS PGothic" charset="-128"/>
            </a:endParaRPr>
          </a:p>
          <a:p>
            <a:r>
              <a:rPr lang="en-US" altLang="en-US" dirty="0">
                <a:latin typeface="Times New Roman" charset="0"/>
                <a:ea typeface="MS PGothic" charset="-128"/>
              </a:rPr>
              <a:t>      1.    Brain injuries can also arise from medical conditions, such as blood clots or hemorrhages.</a:t>
            </a:r>
            <a:endParaRPr lang="en-IN" altLang="en-US" dirty="0">
              <a:latin typeface="Times New Roman" charset="0"/>
              <a:ea typeface="MS PGothic" charset="-128"/>
            </a:endParaRPr>
          </a:p>
          <a:p>
            <a:r>
              <a:rPr lang="en-US" altLang="en-US" dirty="0">
                <a:latin typeface="Times New Roman" charset="0"/>
                <a:ea typeface="MS PGothic" charset="-128"/>
              </a:rPr>
              <a:t>      2.    Problems with the blood vessels, high blood pressure, or other problems may cause spontaneous bleeding into the brain.</a:t>
            </a:r>
            <a:endParaRPr lang="en-IN" altLang="en-US" dirty="0">
              <a:latin typeface="Times New Roman" charset="0"/>
              <a:ea typeface="MS PGothic" charset="-128"/>
            </a:endParaRPr>
          </a:p>
          <a:p>
            <a:r>
              <a:rPr lang="en-US" altLang="en-US" dirty="0">
                <a:latin typeface="Times New Roman" charset="0"/>
                <a:ea typeface="MS PGothic" charset="-128"/>
              </a:rPr>
              <a:t>      3.    The signs and symptoms of nontraumatic injuries are often the same as those of TBIs.</a:t>
            </a:r>
          </a:p>
          <a:p>
            <a:endParaRPr lang="en-US"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A84C1C-13F5-9C41-8A6C-AB0009B435FB}" type="slidenum">
              <a:rPr lang="en-US" altLang="en-US" sz="1200"/>
              <a:pPr eaLnBrk="1" hangingPunct="1"/>
              <a:t>61</a:t>
            </a:fld>
            <a:endParaRPr lang="en-US" altLang="en-US" sz="1200" dirty="0"/>
          </a:p>
        </p:txBody>
      </p:sp>
    </p:spTree>
    <p:extLst>
      <p:ext uri="{BB962C8B-B14F-4D97-AF65-F5344CB8AC3E}">
        <p14:creationId xmlns:p14="http://schemas.microsoft.com/office/powerpoint/2010/main" val="5313113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Spine Injuries</a:t>
            </a:r>
          </a:p>
          <a:p>
            <a:r>
              <a:rPr lang="en-US" altLang="en-US" dirty="0">
                <a:latin typeface="Times New Roman" charset="0"/>
                <a:ea typeface="MS PGothic" charset="-128"/>
              </a:rPr>
              <a:t>A.    The cervical, thoracic, and lumbar portions of the spine can be injured in a variety of ways.</a:t>
            </a:r>
            <a:endParaRPr lang="en-IN" altLang="en-US" dirty="0">
              <a:latin typeface="Times New Roman" charset="0"/>
              <a:ea typeface="MS PGothic" charset="-128"/>
            </a:endParaRPr>
          </a:p>
          <a:p>
            <a:r>
              <a:rPr lang="en-US" altLang="en-US" dirty="0">
                <a:latin typeface="Times New Roman" charset="0"/>
                <a:ea typeface="MS PGothic" charset="-128"/>
              </a:rPr>
              <a:t>       1.    Compression injuries can result from a fall, regardless of whether the patient landed on his or her feet or experienced a direct blow to the crown of the skull, coccyx, or top of the head.</a:t>
            </a:r>
            <a:endParaRPr lang="en-IN" altLang="en-US" dirty="0">
              <a:latin typeface="Times New Roman" charset="0"/>
              <a:ea typeface="MS PGothic" charset="-128"/>
            </a:endParaRPr>
          </a:p>
          <a:p>
            <a:r>
              <a:rPr lang="en-US" altLang="en-US" dirty="0">
                <a:latin typeface="Times New Roman" charset="0"/>
                <a:ea typeface="MS PGothic" charset="-128"/>
              </a:rPr>
              <a:t>       2.    Forces that compress the patient’s vertebral body can cause herniation of disks, subsequent compression on the spinal cord and nerve roots, and fragmentation into the spinal canal.</a:t>
            </a:r>
            <a:endParaRPr lang="en-IN" altLang="en-US" dirty="0">
              <a:latin typeface="Times New Roman" charset="0"/>
              <a:ea typeface="MS PGothic" charset="-128"/>
            </a:endParaRPr>
          </a:p>
          <a:p>
            <a:r>
              <a:rPr lang="en-US" altLang="en-US" dirty="0">
                <a:latin typeface="Times New Roman" charset="0"/>
                <a:ea typeface="MS PGothic" charset="-128"/>
              </a:rPr>
              <a:t>       3.    Motor vehicle crashes or other types of trauma can overextend (hyperflex) the cervical spine and damage the ligaments and joints. </a:t>
            </a:r>
            <a:endParaRPr lang="en-IN" altLang="en-US" dirty="0">
              <a:latin typeface="Times New Roman" charset="0"/>
              <a:ea typeface="MS PGothic" charset="-128"/>
            </a:endParaRPr>
          </a:p>
          <a:p>
            <a:r>
              <a:rPr lang="en-US" altLang="en-US" dirty="0">
                <a:latin typeface="Times New Roman" charset="0"/>
                <a:ea typeface="MS PGothic" charset="-128"/>
              </a:rPr>
              <a:t>       4.    Rotation-flexion injuries of the spine result from rapid acceleration forces. </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8A65597-9DA2-B548-B66B-DFFB0D5DDD5F}" type="slidenum">
              <a:rPr lang="en-US" altLang="en-US" sz="1200"/>
              <a:pPr eaLnBrk="1" hangingPunct="1"/>
              <a:t>62</a:t>
            </a:fld>
            <a:endParaRPr lang="en-US" altLang="en-US" sz="1200" dirty="0"/>
          </a:p>
        </p:txBody>
      </p:sp>
    </p:spTree>
    <p:extLst>
      <p:ext uri="{BB962C8B-B14F-4D97-AF65-F5344CB8AC3E}">
        <p14:creationId xmlns:p14="http://schemas.microsoft.com/office/powerpoint/2010/main" val="5135779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Any unnatural motions can result in fractures or neurologic deficit.</a:t>
            </a:r>
            <a:endParaRPr lang="en-IN" altLang="en-US" dirty="0">
              <a:latin typeface="Times New Roman" charset="0"/>
              <a:ea typeface="MS PGothic" charset="-128"/>
            </a:endParaRPr>
          </a:p>
          <a:p>
            <a:r>
              <a:rPr lang="en-US" altLang="en-US" dirty="0">
                <a:latin typeface="Times New Roman" charset="0"/>
                <a:ea typeface="MS PGothic" charset="-128"/>
              </a:rPr>
              <a:t>6.   When the spine is pulled along its length (hyperextension), it can cause fractures in the spine as well as ligament and muscle injuries.</a:t>
            </a:r>
            <a:endParaRPr lang="en-IN" altLang="en-US" dirty="0">
              <a:latin typeface="Times New Roman" charset="0"/>
              <a:ea typeface="MS PGothic" charset="-128"/>
            </a:endParaRPr>
          </a:p>
          <a:p>
            <a:r>
              <a:rPr lang="en-US" altLang="en-US" dirty="0">
                <a:latin typeface="Times New Roman" charset="0"/>
                <a:ea typeface="MS PGothic" charset="-128"/>
              </a:rPr>
              <a:t>7.   When bones of the spine are altered from traumatic forces, they can fracture or move out of place. </a:t>
            </a:r>
            <a:endParaRPr lang="en-IN" altLang="en-US" dirty="0">
              <a:latin typeface="Times New Roman" charset="0"/>
              <a:ea typeface="MS PGothic" charset="-128"/>
            </a:endParaRPr>
          </a:p>
          <a:p>
            <a:r>
              <a:rPr lang="en-US" altLang="en-US" dirty="0">
                <a:latin typeface="Times New Roman" charset="0"/>
                <a:ea typeface="MS PGothic" charset="-128"/>
              </a:rPr>
              <a:t>        a.    Permanent damage may occur. </a:t>
            </a:r>
            <a:endParaRPr lang="en-IN" altLang="en-US" dirty="0">
              <a:latin typeface="Times New Roman" charset="0"/>
              <a:ea typeface="MS PGothic" charset="-128"/>
            </a:endParaRPr>
          </a:p>
          <a:p>
            <a:r>
              <a:rPr lang="en-US" altLang="en-US" dirty="0">
                <a:latin typeface="Times New Roman" charset="0"/>
                <a:ea typeface="MS PGothic" charset="-128"/>
              </a:rPr>
              <a:t>        b.    Common findings include pain and tenderness on palpation. </a:t>
            </a:r>
            <a:endParaRPr lang="en-IN" altLang="en-US" dirty="0">
              <a:latin typeface="Times New Roman" charset="0"/>
              <a:ea typeface="MS PGothic" charset="-128"/>
            </a:endParaRPr>
          </a:p>
          <a:p>
            <a:r>
              <a:rPr lang="en-US" altLang="en-US" dirty="0">
                <a:latin typeface="Times New Roman" charset="0"/>
                <a:ea typeface="MS PGothic" charset="-128"/>
              </a:rPr>
              <a:t>        c.    If you suspect these types of injuries, take extra precautions when stabilizing the spine.</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7549B7-9AF5-DF4C-9879-916D1D331AE3}" type="slidenum">
              <a:rPr lang="en-US" altLang="en-US" sz="1200"/>
              <a:pPr eaLnBrk="1" hangingPunct="1"/>
              <a:t>63</a:t>
            </a:fld>
            <a:endParaRPr lang="en-US" altLang="en-US" sz="1200" dirty="0"/>
          </a:p>
        </p:txBody>
      </p:sp>
    </p:spTree>
    <p:extLst>
      <p:ext uri="{BB962C8B-B14F-4D97-AF65-F5344CB8AC3E}">
        <p14:creationId xmlns:p14="http://schemas.microsoft.com/office/powerpoint/2010/main" val="9674081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Patient Assessment</a:t>
            </a:r>
          </a:p>
          <a:p>
            <a:r>
              <a:rPr lang="en-US" altLang="en-US" dirty="0">
                <a:latin typeface="Times New Roman" charset="0"/>
                <a:ea typeface="MS PGothic" charset="-128"/>
              </a:rPr>
              <a:t>A.    Always suspect a possible head or spinal injury any time you encounter one of the following MOIs:</a:t>
            </a:r>
            <a:endParaRPr lang="en-IN" altLang="en-US" dirty="0">
              <a:latin typeface="Times New Roman" charset="0"/>
              <a:ea typeface="MS PGothic" charset="-128"/>
            </a:endParaRPr>
          </a:p>
          <a:p>
            <a:r>
              <a:rPr lang="en-US" altLang="en-US" dirty="0">
                <a:latin typeface="Times New Roman" charset="0"/>
                <a:ea typeface="MS PGothic" charset="-128"/>
              </a:rPr>
              <a:t>       1.    Motor vehicle collisions (including motorcycles, snowmobiles, and all-terrain vehicles)</a:t>
            </a:r>
            <a:endParaRPr lang="en-IN" altLang="en-US" dirty="0">
              <a:latin typeface="Times New Roman" charset="0"/>
              <a:ea typeface="MS PGothic" charset="-128"/>
            </a:endParaRPr>
          </a:p>
          <a:p>
            <a:r>
              <a:rPr lang="en-US" altLang="en-US" dirty="0">
                <a:latin typeface="Times New Roman" charset="0"/>
                <a:ea typeface="MS PGothic" charset="-128"/>
              </a:rPr>
              <a:t>       2.    Pedestrian–motor vehicle collisions</a:t>
            </a:r>
            <a:endParaRPr lang="en-IN" altLang="en-US" dirty="0">
              <a:latin typeface="Times New Roman" charset="0"/>
              <a:ea typeface="MS PGothic" charset="-128"/>
            </a:endParaRPr>
          </a:p>
          <a:p>
            <a:r>
              <a:rPr lang="en-US" altLang="en-US" dirty="0">
                <a:latin typeface="Times New Roman" charset="0"/>
                <a:ea typeface="MS PGothic" charset="-128"/>
              </a:rPr>
              <a:t>       3.    Falls (&gt;20 feet [adult]; &gt;10 feet [pediatric])</a:t>
            </a:r>
            <a:endParaRPr lang="en-IN" altLang="en-US" dirty="0">
              <a:latin typeface="Times New Roman" charset="0"/>
              <a:ea typeface="MS PGothic" charset="-128"/>
            </a:endParaRPr>
          </a:p>
          <a:p>
            <a:r>
              <a:rPr lang="en-US" altLang="en-US" dirty="0">
                <a:latin typeface="Times New Roman" charset="0"/>
                <a:ea typeface="MS PGothic" charset="-128"/>
              </a:rPr>
              <a:t>       4.    Blunt trauma</a:t>
            </a:r>
            <a:endParaRPr lang="en-IN" altLang="en-US" dirty="0">
              <a:latin typeface="Times New Roman" charset="0"/>
              <a:ea typeface="MS PGothic" charset="-128"/>
            </a:endParaRPr>
          </a:p>
          <a:p>
            <a:r>
              <a:rPr lang="en-US" altLang="en-US" dirty="0">
                <a:latin typeface="Times New Roman" charset="0"/>
                <a:ea typeface="MS PGothic" charset="-128"/>
              </a:rPr>
              <a:t>       5.    Penetrating trauma to the head, neck, back, or torso</a:t>
            </a:r>
          </a:p>
          <a:p>
            <a:r>
              <a:rPr lang="en-US" altLang="en-US" dirty="0">
                <a:latin typeface="Times New Roman" charset="0"/>
                <a:ea typeface="MS PGothic" charset="-128"/>
              </a:rPr>
              <a:t>	</a:t>
            </a: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81118D-7240-1E4D-A1D0-FE77282B616B}" type="slidenum">
              <a:rPr lang="en-US" altLang="en-US" sz="1200"/>
              <a:pPr eaLnBrk="1" hangingPunct="1"/>
              <a:t>64</a:t>
            </a:fld>
            <a:endParaRPr lang="en-US" altLang="en-US" sz="1200" dirty="0"/>
          </a:p>
        </p:txBody>
      </p:sp>
    </p:spTree>
    <p:extLst>
      <p:ext uri="{BB962C8B-B14F-4D97-AF65-F5344CB8AC3E}">
        <p14:creationId xmlns:p14="http://schemas.microsoft.com/office/powerpoint/2010/main" val="6306234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Rapid deceleration injuries</a:t>
            </a:r>
            <a:endParaRPr lang="en-IN" altLang="en-US" dirty="0">
              <a:latin typeface="Times New Roman" charset="0"/>
              <a:ea typeface="MS PGothic" charset="-128"/>
            </a:endParaRPr>
          </a:p>
          <a:p>
            <a:r>
              <a:rPr lang="en-US" altLang="en-US" dirty="0">
                <a:latin typeface="Times New Roman" charset="0"/>
                <a:ea typeface="MS PGothic" charset="-128"/>
              </a:rPr>
              <a:t>7.    Hangings</a:t>
            </a:r>
            <a:endParaRPr lang="en-IN" altLang="en-US" dirty="0">
              <a:latin typeface="Times New Roman" charset="0"/>
              <a:ea typeface="MS PGothic" charset="-128"/>
            </a:endParaRPr>
          </a:p>
          <a:p>
            <a:r>
              <a:rPr lang="en-US" altLang="en-US" dirty="0">
                <a:latin typeface="Times New Roman" charset="0"/>
                <a:ea typeface="MS PGothic" charset="-128"/>
              </a:rPr>
              <a:t>8.    Axial loading injuries</a:t>
            </a:r>
            <a:endParaRPr lang="en-IN" altLang="en-US" dirty="0">
              <a:latin typeface="Times New Roman" charset="0"/>
              <a:ea typeface="MS PGothic" charset="-128"/>
            </a:endParaRPr>
          </a:p>
          <a:p>
            <a:r>
              <a:rPr lang="en-US" altLang="en-US" dirty="0">
                <a:latin typeface="Times New Roman" charset="0"/>
                <a:ea typeface="MS PGothic" charset="-128"/>
              </a:rPr>
              <a:t>9.    Diving accidents</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61F3F1-B8F9-AC40-8B73-E7A2E742D06B}"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0563077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Scene size-up</a:t>
            </a:r>
            <a:endParaRPr lang="en-IN" altLang="en-US" dirty="0">
              <a:latin typeface="Times New Roman" charset="0"/>
              <a:ea typeface="MS PGothic" charset="-128"/>
            </a:endParaRPr>
          </a:p>
          <a:p>
            <a:r>
              <a:rPr lang="en-US" altLang="en-US" dirty="0">
                <a:latin typeface="Times New Roman" charset="0"/>
                <a:ea typeface="MS PGothic" charset="-128"/>
              </a:rPr>
              <a:t>       1.    Scene safety</a:t>
            </a:r>
            <a:endParaRPr lang="en-IN" altLang="en-US" dirty="0">
              <a:latin typeface="Times New Roman" charset="0"/>
              <a:ea typeface="MS PGothic" charset="-128"/>
            </a:endParaRPr>
          </a:p>
          <a:p>
            <a:r>
              <a:rPr lang="en-US" altLang="en-US" dirty="0">
                <a:latin typeface="Times New Roman" charset="0"/>
                <a:ea typeface="MS PGothic" charset="-128"/>
              </a:rPr>
              <a:t>              a.    Evaluate every scene for hazards to your health and the health of your team or bystanders.</a:t>
            </a:r>
            <a:endParaRPr lang="en-IN" altLang="en-US" dirty="0">
              <a:latin typeface="Times New Roman" charset="0"/>
              <a:ea typeface="MS PGothic" charset="-128"/>
            </a:endParaRPr>
          </a:p>
          <a:p>
            <a:r>
              <a:rPr lang="en-US" altLang="en-US" dirty="0">
                <a:latin typeface="Times New Roman" charset="0"/>
                <a:ea typeface="MS PGothic" charset="-128"/>
              </a:rPr>
              <a:t>              b.    Be prepared with appropriate standard precautions before you approach the patient in a motor vehicle crash.</a:t>
            </a:r>
            <a:endParaRPr lang="en-IN" altLang="en-US" dirty="0">
              <a:latin typeface="Times New Roman" charset="0"/>
              <a:ea typeface="MS PGothic" charset="-128"/>
            </a:endParaRPr>
          </a:p>
          <a:p>
            <a:r>
              <a:rPr lang="en-US" altLang="en-US" dirty="0">
                <a:latin typeface="Times New Roman" charset="0"/>
                <a:ea typeface="MS PGothic" charset="-128"/>
              </a:rPr>
              <a:t>              c.    Call for ALS as soon as possible.</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0B5A0D-6C98-B24B-B224-3D623FEF7B31}"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16439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Mechanism of injury/nature of illness</a:t>
            </a:r>
            <a:endParaRPr lang="en-IN" altLang="en-US" dirty="0">
              <a:latin typeface="Times New Roman" charset="0"/>
              <a:ea typeface="MS PGothic" charset="-128"/>
            </a:endParaRPr>
          </a:p>
          <a:p>
            <a:r>
              <a:rPr lang="en-US" altLang="en-US" dirty="0">
                <a:latin typeface="Times New Roman" charset="0"/>
                <a:ea typeface="MS PGothic" charset="-128"/>
              </a:rPr>
              <a:t>       a.   Look for indicators of the MOI.</a:t>
            </a:r>
            <a:endParaRPr lang="en-IN" altLang="en-US" dirty="0">
              <a:latin typeface="Times New Roman" charset="0"/>
              <a:ea typeface="MS PGothic" charset="-128"/>
            </a:endParaRPr>
          </a:p>
          <a:p>
            <a:r>
              <a:rPr lang="en-US" altLang="en-US" dirty="0">
                <a:latin typeface="Times New Roman" charset="0"/>
                <a:ea typeface="MS PGothic" charset="-128"/>
              </a:rPr>
              <a:t>       b.   Consider how the MOI produced the injuries expected.</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DCA9B4-2F0C-164D-886E-6C03793A0524}" type="slidenum">
              <a:rPr lang="en-US" altLang="en-US" sz="1200"/>
              <a:pPr eaLnBrk="1" hangingPunct="1"/>
              <a:t>67</a:t>
            </a:fld>
            <a:endParaRPr lang="en-US" altLang="en-US" sz="1200" dirty="0"/>
          </a:p>
        </p:txBody>
      </p:sp>
    </p:spTree>
    <p:extLst>
      <p:ext uri="{BB962C8B-B14F-4D97-AF65-F5344CB8AC3E}">
        <p14:creationId xmlns:p14="http://schemas.microsoft.com/office/powerpoint/2010/main" val="6402169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Primary assessment</a:t>
            </a:r>
            <a:endParaRPr lang="en-IN" altLang="en-US" dirty="0">
              <a:latin typeface="Times New Roman" charset="0"/>
              <a:ea typeface="MS PGothic" charset="-128"/>
            </a:endParaRPr>
          </a:p>
          <a:p>
            <a:r>
              <a:rPr lang="en-US" altLang="en-US" dirty="0">
                <a:latin typeface="Times New Roman" charset="0"/>
                <a:ea typeface="MS PGothic" charset="-128"/>
              </a:rPr>
              <a:t>       1.   Focus on identifying and managing life-threatening concerns.</a:t>
            </a:r>
            <a:endParaRPr lang="en-IN" altLang="en-US" dirty="0">
              <a:latin typeface="Times New Roman" charset="0"/>
              <a:ea typeface="MS PGothic" charset="-128"/>
            </a:endParaRPr>
          </a:p>
          <a:p>
            <a:r>
              <a:rPr lang="en-US" altLang="en-US" dirty="0">
                <a:latin typeface="Times New Roman" charset="0"/>
                <a:ea typeface="MS PGothic" charset="-128"/>
              </a:rPr>
              <a:t>             a.    Threats to circulation, airway, or breathing are considered life threatening and must be treated immediately. </a:t>
            </a:r>
            <a:endParaRPr lang="en-IN" altLang="en-US" dirty="0">
              <a:latin typeface="Times New Roman" charset="0"/>
              <a:ea typeface="MS PGothic" charset="-128"/>
            </a:endParaRPr>
          </a:p>
          <a:p>
            <a:r>
              <a:rPr lang="en-US" altLang="en-US" dirty="0">
                <a:latin typeface="Times New Roman" charset="0"/>
                <a:ea typeface="MS PGothic" charset="-128"/>
              </a:rPr>
              <a:t>             b.    Reduction of on-scene time and recognition of a critical patient increases the patient’s chances for survival or a reduction in the amount of irreversible damage.</a:t>
            </a: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AB22D1-82D5-AF48-AB47-3CBF1111EE3A}"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2328038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Spinal immobilization considerations</a:t>
            </a:r>
            <a:endParaRPr lang="en-IN" altLang="en-US" dirty="0">
              <a:latin typeface="Times New Roman" charset="0"/>
              <a:ea typeface="MS PGothic" charset="-128"/>
            </a:endParaRPr>
          </a:p>
          <a:p>
            <a:r>
              <a:rPr lang="en-US" altLang="en-US" dirty="0">
                <a:latin typeface="Times New Roman" charset="0"/>
                <a:ea typeface="MS PGothic" charset="-128"/>
              </a:rPr>
              <a:t>       a.    Be aware that any unnecessary movement of the patient can cause additional injury. </a:t>
            </a:r>
          </a:p>
          <a:p>
            <a:r>
              <a:rPr lang="en-US" altLang="en-US" dirty="0">
                <a:latin typeface="Times New Roman" charset="0"/>
                <a:ea typeface="MS PGothic" charset="-128"/>
              </a:rPr>
              <a:t>       b.    Begin by assessing the scene to determine the risk of injury, then form a general impression of your patient based on his or her level of consciousness and the chief complaint.</a:t>
            </a:r>
            <a:endParaRPr lang="en-IN" altLang="en-US" dirty="0">
              <a:latin typeface="Times New Roman" charset="0"/>
              <a:ea typeface="MS PGothic" charset="-128"/>
            </a:endParaRPr>
          </a:p>
          <a:p>
            <a:r>
              <a:rPr lang="en-US" altLang="en-US" dirty="0">
                <a:latin typeface="Times New Roman" charset="0"/>
                <a:ea typeface="MS PGothic" charset="-128"/>
              </a:rPr>
              <a:t>       c.    If the patient is absolutely clear in his or her thinking and does not have any neurologic deficits, spinal pain or tenderness, evidence of intoxication, or other illnesses or injuries that may mask a spinal injury, you may consider not placing the patient in spinal restriction.</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D46203-75BC-3F43-A09A-A6232E239640}" type="slidenum">
              <a:rPr lang="en-US" altLang="en-US" sz="1200"/>
              <a:pPr eaLnBrk="1" hangingPunct="1"/>
              <a:t>69</a:t>
            </a:fld>
            <a:endParaRPr lang="en-US" altLang="en-US" sz="1200" dirty="0"/>
          </a:p>
        </p:txBody>
      </p:sp>
    </p:spTree>
    <p:extLst>
      <p:ext uri="{BB962C8B-B14F-4D97-AF65-F5344CB8AC3E}">
        <p14:creationId xmlns:p14="http://schemas.microsoft.com/office/powerpoint/2010/main" val="811442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backboard is rigid and often places the patient in an anatomically incorrect position for a long period of time. </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C88E1B-8046-0842-82D4-7927AA281DCE}" type="slidenum">
              <a:rPr lang="en-US" altLang="en-US" sz="1200"/>
              <a:pPr eaLnBrk="1" hangingPunct="1"/>
              <a:t>70</a:t>
            </a:fld>
            <a:endParaRPr lang="en-US" altLang="en-US" sz="1200" dirty="0"/>
          </a:p>
        </p:txBody>
      </p:sp>
    </p:spTree>
    <p:extLst>
      <p:ext uri="{BB962C8B-B14F-4D97-AF65-F5344CB8AC3E}">
        <p14:creationId xmlns:p14="http://schemas.microsoft.com/office/powerpoint/2010/main" val="138500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a:t>
            </a:r>
          </a:p>
          <a:p>
            <a:r>
              <a:rPr lang="en-US" altLang="en-US" dirty="0">
                <a:latin typeface="Times New Roman" charset="0"/>
                <a:ea typeface="MS PGothic" charset="-128"/>
              </a:rPr>
              <a:t>A.    The nervous system is divided into two anatomic parts.</a:t>
            </a:r>
            <a:endParaRPr lang="en-IN" altLang="en-US" dirty="0">
              <a:latin typeface="Times New Roman" charset="0"/>
              <a:ea typeface="MS PGothic" charset="-128"/>
            </a:endParaRPr>
          </a:p>
          <a:p>
            <a:r>
              <a:rPr lang="en-US" altLang="en-US" dirty="0">
                <a:latin typeface="Times New Roman" charset="0"/>
                <a:ea typeface="MS PGothic" charset="-128"/>
              </a:rPr>
              <a:t>       1.   Central nervous system</a:t>
            </a:r>
            <a:endParaRPr lang="en-IN" altLang="en-US" dirty="0">
              <a:latin typeface="Times New Roman" charset="0"/>
              <a:ea typeface="MS PGothic" charset="-128"/>
            </a:endParaRPr>
          </a:p>
          <a:p>
            <a:r>
              <a:rPr lang="en-US" altLang="en-US" dirty="0">
                <a:latin typeface="Times New Roman" charset="0"/>
                <a:ea typeface="MS PGothic" charset="-128"/>
              </a:rPr>
              <a:t>       2.   Peripheral nervous system</a:t>
            </a:r>
          </a:p>
          <a:p>
            <a:endParaRPr lang="en-US"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B1E4A0-274F-A84F-A885-AD1EE1DAC9B2}" type="slidenum">
              <a:rPr lang="en-US" altLang="en-US" sz="1200"/>
              <a:pPr eaLnBrk="1" hangingPunct="1"/>
              <a:t>8</a:t>
            </a:fld>
            <a:endParaRPr lang="en-US" altLang="en-US" sz="1200" dirty="0"/>
          </a:p>
        </p:txBody>
      </p:sp>
    </p:spTree>
    <p:extLst>
      <p:ext uri="{BB962C8B-B14F-4D97-AF65-F5344CB8AC3E}">
        <p14:creationId xmlns:p14="http://schemas.microsoft.com/office/powerpoint/2010/main" val="2280359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Apply a cervical collar as soon as you have assessed the airway and breathing and provided necessary treatments. </a:t>
            </a:r>
            <a:endParaRPr lang="en-IN" altLang="en-US" dirty="0">
              <a:latin typeface="Times New Roman" charset="0"/>
              <a:ea typeface="MS PGothic" charset="-128"/>
            </a:endParaRPr>
          </a:p>
          <a:p>
            <a:r>
              <a:rPr lang="en-US"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i.   Once the cervical collar is on, do not remove it unless it causes a problem with maintaining the airway or the patient shows signs of increasing ICP.</a:t>
            </a:r>
          </a:p>
          <a:p>
            <a:r>
              <a:rPr lang="en-US" sz="1200" kern="1200" dirty="0">
                <a:solidFill>
                  <a:schemeClr val="tx1"/>
                </a:solidFill>
                <a:effectLst/>
                <a:latin typeface="Times New Roman" pitchFamily="18" charset="0"/>
                <a:ea typeface="MS PGothic" pitchFamily="34" charset="-128"/>
                <a:cs typeface="MS PGothic" charset="0"/>
              </a:rPr>
              <a:t>       ii.   If the device needs to be removed, maintain manual stabilization of the cervical spine until it can be replaced.</a:t>
            </a:r>
          </a:p>
          <a:p>
            <a:endParaRPr lang="en-US" altLang="en-US" dirty="0">
              <a:latin typeface="Times New Roman" charset="0"/>
              <a:ea typeface="MS PGothic" charset="-128"/>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E44AE0-69BC-344D-A85B-E782D4555346}" type="slidenum">
              <a:rPr lang="en-US" altLang="en-US" sz="1200"/>
              <a:pPr eaLnBrk="1" hangingPunct="1"/>
              <a:t>71</a:t>
            </a:fld>
            <a:endParaRPr lang="en-US" altLang="en-US" sz="1200" dirty="0"/>
          </a:p>
        </p:txBody>
      </p:sp>
    </p:spTree>
    <p:extLst>
      <p:ext uri="{BB962C8B-B14F-4D97-AF65-F5344CB8AC3E}">
        <p14:creationId xmlns:p14="http://schemas.microsoft.com/office/powerpoint/2010/main" val="12230459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Assessing for signs and symptoms of a head or spine injury</a:t>
            </a:r>
            <a:endParaRPr lang="en-IN" altLang="en-US" dirty="0">
              <a:latin typeface="Times New Roman" charset="0"/>
              <a:ea typeface="MS PGothic" charset="-128"/>
            </a:endParaRPr>
          </a:p>
          <a:p>
            <a:r>
              <a:rPr lang="en-US" altLang="en-US" dirty="0">
                <a:latin typeface="Times New Roman" charset="0"/>
                <a:ea typeface="MS PGothic" charset="-128"/>
              </a:rPr>
              <a:t>       a.    Begin by asking the responsive patient the following questions:</a:t>
            </a:r>
            <a:endParaRPr lang="en-IN" altLang="en-US" dirty="0">
              <a:latin typeface="Times New Roman" charset="0"/>
              <a:ea typeface="MS PGothic" charset="-128"/>
            </a:endParaRPr>
          </a:p>
          <a:p>
            <a:r>
              <a:rPr lang="en-US" altLang="en-US" dirty="0">
                <a:latin typeface="Times New Roman" charset="0"/>
                <a:ea typeface="MS PGothic" charset="-128"/>
              </a:rPr>
              <a:t>              i.    What happened?</a:t>
            </a:r>
            <a:endParaRPr lang="en-IN" altLang="en-US" dirty="0">
              <a:latin typeface="Times New Roman" charset="0"/>
              <a:ea typeface="MS PGothic" charset="-128"/>
            </a:endParaRPr>
          </a:p>
          <a:p>
            <a:r>
              <a:rPr lang="en-US" altLang="en-US" dirty="0">
                <a:latin typeface="Times New Roman" charset="0"/>
                <a:ea typeface="MS PGothic" charset="-128"/>
              </a:rPr>
              <a:t>              ii.   Where does it hurt?</a:t>
            </a:r>
            <a:endParaRPr lang="en-IN" altLang="en-US" dirty="0">
              <a:latin typeface="Times New Roman" charset="0"/>
              <a:ea typeface="MS PGothic" charset="-128"/>
            </a:endParaRPr>
          </a:p>
          <a:p>
            <a:r>
              <a:rPr lang="en-US" altLang="en-US" dirty="0">
                <a:latin typeface="Times New Roman" charset="0"/>
                <a:ea typeface="MS PGothic" charset="-128"/>
              </a:rPr>
              <a:t>              iii.  Does your neck or back hurt?</a:t>
            </a:r>
            <a:endParaRPr lang="en-IN" altLang="en-US" dirty="0">
              <a:latin typeface="Times New Roman" charset="0"/>
              <a:ea typeface="MS PGothic" charset="-128"/>
            </a:endParaRPr>
          </a:p>
          <a:p>
            <a:r>
              <a:rPr lang="en-US" altLang="en-US" dirty="0">
                <a:latin typeface="Times New Roman" charset="0"/>
                <a:ea typeface="MS PGothic" charset="-128"/>
              </a:rPr>
              <a:t>              iv.  Can you move your hands and feet?</a:t>
            </a:r>
            <a:endParaRPr lang="en-IN" altLang="en-US" dirty="0">
              <a:latin typeface="Times New Roman" charset="0"/>
              <a:ea typeface="MS PGothic" charset="-128"/>
            </a:endParaRPr>
          </a:p>
          <a:p>
            <a:r>
              <a:rPr lang="en-US" altLang="en-US" dirty="0">
                <a:latin typeface="Times New Roman" charset="0"/>
                <a:ea typeface="MS PGothic" charset="-128"/>
              </a:rPr>
              <a:t>              v.   Did you hit your head?</a:t>
            </a:r>
            <a:endParaRPr lang="en-IN" altLang="en-US" dirty="0">
              <a:latin typeface="Times New Roman" charset="0"/>
              <a:ea typeface="MS PGothic" charset="-128"/>
            </a:endParaRPr>
          </a:p>
          <a:p>
            <a:r>
              <a:rPr lang="en-US" altLang="en-US" dirty="0">
                <a:latin typeface="Times New Roman" charset="0"/>
                <a:ea typeface="MS PGothic" charset="-128"/>
              </a:rPr>
              <a:t>       b.    Confused or slurred speech, repetitive questioning, or amnesia in responsive patients are good indications of a head injury.</a:t>
            </a:r>
            <a:endParaRPr lang="en-IN" altLang="en-US" dirty="0">
              <a:latin typeface="Times New Roman" charset="0"/>
              <a:ea typeface="MS PGothic" charset="-128"/>
            </a:endParaRPr>
          </a:p>
          <a:p>
            <a:r>
              <a:rPr lang="en-US" altLang="en-US" dirty="0">
                <a:latin typeface="Times New Roman" charset="0"/>
                <a:ea typeface="MS PGothic" charset="-128"/>
              </a:rPr>
              <a:t>       c.    In the setting of trauma, assume your patient has a head injury until your assessment proves otherwise.</a:t>
            </a:r>
            <a:endParaRPr lang="en-IN" altLang="en-US" dirty="0">
              <a:latin typeface="Times New Roman" charset="0"/>
              <a:ea typeface="MS PGothic" charset="-128"/>
            </a:endParaRPr>
          </a:p>
          <a:p>
            <a:r>
              <a:rPr lang="en-US" altLang="en-US" baseline="0"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Decreased blood glucose level can mimic these symptoms.</a:t>
            </a: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EC5413-556F-6A43-B638-618AB19308E4}" type="slidenum">
              <a:rPr lang="en-US" altLang="en-US" sz="1200"/>
              <a:pPr eaLnBrk="1" hangingPunct="1"/>
              <a:t>72</a:t>
            </a:fld>
            <a:endParaRPr lang="en-US" altLang="en-US" sz="1200" dirty="0"/>
          </a:p>
        </p:txBody>
      </p:sp>
    </p:spTree>
    <p:extLst>
      <p:ext uri="{BB962C8B-B14F-4D97-AF65-F5344CB8AC3E}">
        <p14:creationId xmlns:p14="http://schemas.microsoft.com/office/powerpoint/2010/main" val="20468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Unresponsive trauma patients should be assumed to have a spinal injury. </a:t>
            </a:r>
            <a:endParaRPr lang="en-IN" altLang="en-US" dirty="0">
              <a:latin typeface="Times New Roman" charset="0"/>
              <a:ea typeface="MS PGothic" charset="-128"/>
            </a:endParaRPr>
          </a:p>
          <a:p>
            <a:r>
              <a:rPr lang="en-US" altLang="en-US" dirty="0">
                <a:latin typeface="Times New Roman" charset="0"/>
                <a:ea typeface="MS PGothic" charset="-128"/>
              </a:rPr>
              <a:t>e.    Patients with a decreased level of responsiveness (AVPU scale) should be considered to have a spinal injury based on their chief complaint.</a:t>
            </a: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5C6CD3-4C6E-F644-80B0-A9077F7C8259}" type="slidenum">
              <a:rPr lang="en-US" altLang="en-US" sz="1200"/>
              <a:pPr eaLnBrk="1" hangingPunct="1"/>
              <a:t>73</a:t>
            </a:fld>
            <a:endParaRPr lang="en-US" altLang="en-US" sz="1200" dirty="0"/>
          </a:p>
        </p:txBody>
      </p:sp>
    </p:spTree>
    <p:extLst>
      <p:ext uri="{BB962C8B-B14F-4D97-AF65-F5344CB8AC3E}">
        <p14:creationId xmlns:p14="http://schemas.microsoft.com/office/powerpoint/2010/main" val="4089479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Airway, breathing, and circulation considerations</a:t>
            </a:r>
            <a:endParaRPr lang="en-IN" altLang="en-US" dirty="0">
              <a:latin typeface="Times New Roman" charset="0"/>
              <a:ea typeface="MS PGothic" charset="-128"/>
            </a:endParaRPr>
          </a:p>
          <a:p>
            <a:r>
              <a:rPr lang="en-US" altLang="en-US" dirty="0">
                <a:latin typeface="Times New Roman" charset="0"/>
                <a:ea typeface="MS PGothic" charset="-128"/>
              </a:rPr>
              <a:t>       a.    When a spinal injury is suspected, how you open and assess the airway is important.</a:t>
            </a:r>
            <a:endParaRPr lang="en-IN" altLang="en-US" dirty="0">
              <a:latin typeface="Times New Roman" charset="0"/>
              <a:ea typeface="MS PGothic" charset="-128"/>
            </a:endParaRPr>
          </a:p>
          <a:p>
            <a:r>
              <a:rPr lang="en-US" altLang="en-US" dirty="0">
                <a:latin typeface="Times New Roman" charset="0"/>
                <a:ea typeface="MS PGothic" charset="-128"/>
              </a:rPr>
              <a:t>               i.    Manually holding the patient’s head still while you assess the airway.</a:t>
            </a:r>
            <a:r>
              <a:rPr lang="en-IN" altLang="en-US" dirty="0">
                <a:latin typeface="Times New Roman" charset="0"/>
                <a:ea typeface="MS PGothic" charset="-128"/>
              </a:rPr>
              <a:t> </a:t>
            </a:r>
            <a:r>
              <a:rPr lang="en-US" altLang="en-US" dirty="0">
                <a:latin typeface="Times New Roman" charset="0"/>
                <a:ea typeface="MS PGothic" charset="-128"/>
              </a:rPr>
              <a:t>Use a jaw-thrust maneuver to open the airway.</a:t>
            </a:r>
            <a:endParaRPr lang="en-IN" altLang="en-US" dirty="0">
              <a:latin typeface="Times New Roman" charset="0"/>
              <a:ea typeface="MS PGothic" charset="-128"/>
            </a:endParaRPr>
          </a:p>
          <a:p>
            <a:r>
              <a:rPr lang="en-US" altLang="en-US" dirty="0">
                <a:latin typeface="Times New Roman" charset="0"/>
                <a:ea typeface="MS PGothic" charset="-128"/>
              </a:rPr>
              <a:t>               ii.    If the jaw-thrust maneuver is ineffective, it is acceptable to use the head tilt–chin lift maneuver as a last resort.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Vomiting may occur in the patient with a head injury.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Irregular breathing, such as Cheyne-Stokes respirations, may result from increased pressure on the brain.</a:t>
            </a: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408A38-F2A1-E343-987C-DA7AB33179D7}"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240575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Administration of high-flow oxygen is indicated for patients with head and spinal injuries.</a:t>
            </a:r>
            <a:endParaRPr lang="en-IN" altLang="en-US" dirty="0">
              <a:latin typeface="Times New Roman" charset="0"/>
              <a:ea typeface="MS PGothic" charset="-128"/>
            </a:endParaRPr>
          </a:p>
          <a:p>
            <a:r>
              <a:rPr lang="en-US" altLang="en-US" dirty="0">
                <a:latin typeface="Times New Roman" charset="0"/>
                <a:ea typeface="MS PGothic" charset="-128"/>
              </a:rPr>
              <a:t>e.    Pulse oximeter values should not fall below 90% and ideally should be 95% or higher.</a:t>
            </a:r>
            <a:endParaRPr lang="en-IN" altLang="en-US" dirty="0">
              <a:latin typeface="Times New Roman" charset="0"/>
              <a:ea typeface="MS PGothic" charset="-128"/>
            </a:endParaRPr>
          </a:p>
          <a:p>
            <a:r>
              <a:rPr lang="en-US" altLang="en-US" dirty="0">
                <a:latin typeface="Times New Roman" charset="0"/>
                <a:ea typeface="MS PGothic" charset="-128"/>
              </a:rPr>
              <a:t>f.     Hyperventilation (ventilating too fast or with too much force) </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Use only when capnography is available and ensure an end-tidal CO</a:t>
            </a:r>
            <a:r>
              <a:rPr lang="en-US" altLang="en-US" baseline="-25000" dirty="0">
                <a:latin typeface="Times New Roman" charset="0"/>
                <a:ea typeface="MS PGothic" charset="-128"/>
              </a:rPr>
              <a:t>2</a:t>
            </a:r>
            <a:r>
              <a:rPr lang="en-US" altLang="en-US" dirty="0">
                <a:latin typeface="Times New Roman" charset="0"/>
                <a:ea typeface="MS PGothic" charset="-128"/>
              </a:rPr>
              <a:t> level between 30 and 35 mm Hg.</a:t>
            </a: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C0CCF7-D81A-9741-B638-E4E98D521CE8}" type="slidenum">
              <a:rPr lang="en-US" altLang="en-US" sz="1200"/>
              <a:pPr eaLnBrk="1" hangingPunct="1"/>
              <a:t>75</a:t>
            </a:fld>
            <a:endParaRPr lang="en-US" altLang="en-US" sz="1200" dirty="0"/>
          </a:p>
        </p:txBody>
      </p:sp>
    </p:spTree>
    <p:extLst>
      <p:ext uri="{BB962C8B-B14F-4D97-AF65-F5344CB8AC3E}">
        <p14:creationId xmlns:p14="http://schemas.microsoft.com/office/powerpoint/2010/main" val="4365737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A pulse that is too slow in the setting of a head injury can indicate a serious condition in your patient.</a:t>
            </a:r>
            <a:endParaRPr lang="en-IN" altLang="en-US" dirty="0">
              <a:latin typeface="Times New Roman" charset="0"/>
              <a:ea typeface="MS PGothic" charset="-128"/>
            </a:endParaRPr>
          </a:p>
          <a:p>
            <a:r>
              <a:rPr lang="en-US" altLang="en-US" dirty="0">
                <a:latin typeface="Times New Roman" charset="0"/>
                <a:ea typeface="MS PGothic" charset="-128"/>
              </a:rPr>
              <a:t>h.    A single episode of hypoperfusion in a patient with a head injury can lead to significant brain damage and even death.</a:t>
            </a:r>
            <a:endParaRPr lang="en-IN" altLang="en-US" dirty="0">
              <a:latin typeface="Times New Roman" charset="0"/>
              <a:ea typeface="MS PGothic" charset="-128"/>
            </a:endParaRPr>
          </a:p>
          <a:p>
            <a:r>
              <a:rPr lang="en-US" altLang="en-US" dirty="0" err="1">
                <a:latin typeface="Times New Roman" charset="0"/>
                <a:ea typeface="MS PGothic" charset="-128"/>
              </a:rPr>
              <a:t>i.</a:t>
            </a:r>
            <a:r>
              <a:rPr lang="en-US" altLang="en-US" dirty="0">
                <a:latin typeface="Times New Roman" charset="0"/>
                <a:ea typeface="MS PGothic" charset="-128"/>
              </a:rPr>
              <a:t>     Assess for signs and symptoms of shock and treat appropriately.</a:t>
            </a:r>
            <a:endParaRPr lang="en-IN" altLang="en-US" dirty="0">
              <a:latin typeface="Times New Roman" charset="0"/>
              <a:ea typeface="MS PGothic" charset="-128"/>
            </a:endParaRPr>
          </a:p>
          <a:p>
            <a:r>
              <a:rPr lang="en-US" altLang="en-US" dirty="0">
                <a:latin typeface="Times New Roman" charset="0"/>
                <a:ea typeface="MS PGothic" charset="-128"/>
              </a:rPr>
              <a:t>j.     Control bleeding.</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05CCFA-0302-F240-B794-D2DE7A38A4BC}" type="slidenum">
              <a:rPr lang="en-US" altLang="en-US" sz="1200"/>
              <a:pPr eaLnBrk="1" hangingPunct="1"/>
              <a:t>76</a:t>
            </a:fld>
            <a:endParaRPr lang="en-US" altLang="en-US" sz="1200" dirty="0"/>
          </a:p>
        </p:txBody>
      </p:sp>
    </p:spTree>
    <p:extLst>
      <p:ext uri="{BB962C8B-B14F-4D97-AF65-F5344CB8AC3E}">
        <p14:creationId xmlns:p14="http://schemas.microsoft.com/office/powerpoint/2010/main" val="16912814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Manner of transport </a:t>
            </a:r>
            <a:endParaRPr lang="en-IN" altLang="en-US" dirty="0">
              <a:latin typeface="Times New Roman" charset="0"/>
              <a:ea typeface="MS PGothic" charset="-128"/>
            </a:endParaRPr>
          </a:p>
          <a:p>
            <a:r>
              <a:rPr lang="en-US" altLang="en-US" dirty="0">
                <a:latin typeface="Times New Roman" charset="0"/>
                <a:ea typeface="MS PGothic" charset="-128"/>
              </a:rPr>
              <a:t>       a.    Several transport considerations should be kept in mind for patients with head trauma:</a:t>
            </a:r>
            <a:endParaRPr lang="en-IN" altLang="en-US" dirty="0">
              <a:latin typeface="Times New Roman" charset="0"/>
              <a:ea typeface="MS PGothic" charset="-128"/>
            </a:endParaRPr>
          </a:p>
          <a:p>
            <a:r>
              <a:rPr lang="en-US" altLang="en-US" dirty="0">
                <a:latin typeface="Times New Roman" charset="0"/>
                <a:ea typeface="MS PGothic" charset="-128"/>
              </a:rPr>
              <a:t>              i.    Patients with impaired airways, open head wounds, or abnormal vital signs, or patients who do not respond to painful stimuli, may need to be rapidly extracted from a motor vehicle and transported.</a:t>
            </a:r>
            <a:endParaRPr lang="en-IN" altLang="en-US" dirty="0">
              <a:latin typeface="Times New Roman" charset="0"/>
              <a:ea typeface="MS PGothic" charset="-128"/>
            </a:endParaRPr>
          </a:p>
          <a:p>
            <a:r>
              <a:rPr lang="en-US" altLang="en-US" dirty="0">
                <a:latin typeface="Times New Roman" charset="0"/>
                <a:ea typeface="MS PGothic" charset="-128"/>
              </a:rPr>
              <a:t>              ii.   Ensuring a patent airway and providing high-flow oxygen is paramount.</a:t>
            </a:r>
            <a:endParaRPr lang="en-IN" altLang="en-US" dirty="0">
              <a:latin typeface="Times New Roman" charset="0"/>
              <a:ea typeface="MS PGothic" charset="-128"/>
            </a:endParaRPr>
          </a:p>
          <a:p>
            <a:r>
              <a:rPr lang="en-US" altLang="en-US" dirty="0">
                <a:latin typeface="Times New Roman" charset="0"/>
                <a:ea typeface="MS PGothic" charset="-128"/>
              </a:rPr>
              <a:t>              iii.  There is a probability of vomiting and seizures, so suction should be readily available.</a:t>
            </a:r>
            <a:endParaRPr lang="en-IN" altLang="en-US" dirty="0">
              <a:latin typeface="Times New Roman" charset="0"/>
              <a:ea typeface="MS PGothic" charset="-128"/>
            </a:endParaRPr>
          </a:p>
          <a:p>
            <a:r>
              <a:rPr lang="en-US" altLang="en-US" dirty="0">
                <a:latin typeface="Times New Roman" charset="0"/>
                <a:ea typeface="MS PGothic" charset="-128"/>
              </a:rPr>
              <a:t>              iv.   A head trauma patient may deteriorate rapidly and require aeromedical transport. </a:t>
            </a:r>
            <a:endParaRPr lang="en-IN" altLang="en-US" dirty="0">
              <a:latin typeface="Times New Roman" charset="0"/>
              <a:ea typeface="MS PGothic" charset="-128"/>
            </a:endParaRPr>
          </a:p>
          <a:p>
            <a:r>
              <a:rPr lang="en-US" altLang="en-US" dirty="0">
                <a:latin typeface="Times New Roman" charset="0"/>
                <a:ea typeface="MS PGothic" charset="-128"/>
              </a:rPr>
              <a:t>              v.    In supine patients, the head should be elevated 30 degrees, if possible, to help reduce ICP.</a:t>
            </a:r>
            <a:endParaRPr lang="en-IN" altLang="en-US" dirty="0">
              <a:latin typeface="Times New Roman" charset="0"/>
              <a:ea typeface="MS PGothic" charset="-128"/>
            </a:endParaRPr>
          </a:p>
          <a:p>
            <a:r>
              <a:rPr lang="en-US" altLang="en-US" dirty="0">
                <a:latin typeface="Times New Roman" charset="0"/>
                <a:ea typeface="MS PGothic" charset="-128"/>
              </a:rPr>
              <a:t>              vi.  </a:t>
            </a:r>
            <a:r>
              <a:rPr lang="en-US" altLang="en-US" baseline="0" dirty="0">
                <a:latin typeface="Times New Roman" charset="0"/>
                <a:ea typeface="MS PGothic" charset="-128"/>
              </a:rPr>
              <a:t> </a:t>
            </a:r>
            <a:r>
              <a:rPr lang="en-US" altLang="en-US" dirty="0">
                <a:latin typeface="Times New Roman" charset="0"/>
                <a:ea typeface="MS PGothic" charset="-128"/>
              </a:rPr>
              <a:t>Remember to maintain immobilization of the spine.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C48D59-3702-7A42-AFD2-9E95F648BBAD}" type="slidenum">
              <a:rPr lang="en-US" altLang="en-US" sz="1200"/>
              <a:pPr eaLnBrk="1" hangingPunct="1"/>
              <a:t>77</a:t>
            </a:fld>
            <a:endParaRPr lang="en-US" altLang="en-US" sz="1200" dirty="0"/>
          </a:p>
        </p:txBody>
      </p:sp>
    </p:spTree>
    <p:extLst>
      <p:ext uri="{BB962C8B-B14F-4D97-AF65-F5344CB8AC3E}">
        <p14:creationId xmlns:p14="http://schemas.microsoft.com/office/powerpoint/2010/main" val="12740473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History taking</a:t>
            </a:r>
            <a:endParaRPr lang="en-IN" altLang="en-US" dirty="0">
              <a:latin typeface="Times New Roman" charset="0"/>
              <a:ea typeface="MS PGothic" charset="-128"/>
            </a:endParaRPr>
          </a:p>
          <a:p>
            <a:r>
              <a:rPr lang="en-US" altLang="en-US" dirty="0">
                <a:latin typeface="Times New Roman" charset="0"/>
                <a:ea typeface="MS PGothic" charset="-128"/>
              </a:rPr>
              <a:t>       1.   Investigate the chief complaint.</a:t>
            </a:r>
            <a:endParaRPr lang="en-IN" altLang="en-US" dirty="0">
              <a:latin typeface="Times New Roman" charset="0"/>
              <a:ea typeface="MS PGothic" charset="-128"/>
            </a:endParaRPr>
          </a:p>
          <a:p>
            <a:r>
              <a:rPr lang="en-US" altLang="en-US" dirty="0">
                <a:latin typeface="Times New Roman" charset="0"/>
                <a:ea typeface="MS PGothic" charset="-128"/>
              </a:rPr>
              <a:t>             a.    Obtain a medical history and be alert for injury-specific signs and symptoms as well as any pertinent negatives.</a:t>
            </a:r>
            <a:endParaRPr lang="en-IN" altLang="en-US" dirty="0">
              <a:latin typeface="Times New Roman" charset="0"/>
              <a:ea typeface="MS PGothic" charset="-128"/>
            </a:endParaRPr>
          </a:p>
          <a:p>
            <a:r>
              <a:rPr lang="en-US" altLang="en-US" dirty="0">
                <a:latin typeface="Times New Roman" charset="0"/>
                <a:ea typeface="MS PGothic" charset="-128"/>
              </a:rPr>
              <a:t>             b.    If the patient is not responsive, attempt to obtain the history from other sources, such as friends, family members, medical identification jewelry, and cards in wallets.</a:t>
            </a:r>
            <a:endParaRPr lang="en-IN" altLang="en-US" dirty="0">
              <a:latin typeface="Times New Roman" charset="0"/>
              <a:ea typeface="MS PGothic" charset="-128"/>
            </a:endParaRPr>
          </a:p>
          <a:p>
            <a:r>
              <a:rPr lang="en-US" altLang="en-US" dirty="0">
                <a:latin typeface="Times New Roman" charset="0"/>
                <a:ea typeface="MS PGothic" charset="-128"/>
              </a:rPr>
              <a:t>             c.    Make every attempt to obtain a SAMPLE history from your patient.</a:t>
            </a: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5F69AF-9913-FD4A-A0F6-E10AC742C74E}" type="slidenum">
              <a:rPr lang="en-US" altLang="en-US" sz="1200"/>
              <a:pPr eaLnBrk="1" hangingPunct="1"/>
              <a:t>78</a:t>
            </a:fld>
            <a:endParaRPr lang="en-US" altLang="en-US" sz="1200" dirty="0"/>
          </a:p>
        </p:txBody>
      </p:sp>
    </p:spTree>
    <p:extLst>
      <p:ext uri="{BB962C8B-B14F-4D97-AF65-F5344CB8AC3E}">
        <p14:creationId xmlns:p14="http://schemas.microsoft.com/office/powerpoint/2010/main" val="354703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Secondary assessment</a:t>
            </a:r>
            <a:endParaRPr lang="en-IN" altLang="en-US" dirty="0">
              <a:latin typeface="Times New Roman" charset="0"/>
              <a:ea typeface="MS PGothic" charset="-128"/>
            </a:endParaRPr>
          </a:p>
          <a:p>
            <a:r>
              <a:rPr lang="en-US" altLang="en-US" dirty="0">
                <a:latin typeface="Times New Roman" charset="0"/>
                <a:ea typeface="MS PGothic" charset="-128"/>
              </a:rPr>
              <a:t>       1.    The ability to walk, move the extremities, or feel sensation, as well as the absence of pain, does not necessarily rule out a spinal cord injury.</a:t>
            </a:r>
            <a:endParaRPr lang="en-IN" altLang="en-US" dirty="0">
              <a:latin typeface="Times New Roman" charset="0"/>
              <a:ea typeface="MS PGothic" charset="-128"/>
            </a:endParaRPr>
          </a:p>
          <a:p>
            <a:r>
              <a:rPr lang="en-US" altLang="en-US" dirty="0">
                <a:latin typeface="Times New Roman" charset="0"/>
                <a:ea typeface="MS PGothic" charset="-128"/>
              </a:rPr>
              <a:t>       2.    Instruct the patient to keep still and not to move the head or neck. </a:t>
            </a:r>
            <a:endParaRPr lang="en-IN" altLang="en-US" dirty="0">
              <a:latin typeface="Times New Roman" charset="0"/>
              <a:ea typeface="MS PGothic" charset="-128"/>
            </a:endParaRPr>
          </a:p>
          <a:p>
            <a:r>
              <a:rPr lang="en-US" altLang="en-US" dirty="0">
                <a:latin typeface="Times New Roman" charset="0"/>
                <a:ea typeface="MS PGothic" charset="-128"/>
              </a:rPr>
              <a:t>       3.    Physical examinations</a:t>
            </a:r>
            <a:endParaRPr lang="en-IN" altLang="en-US" dirty="0">
              <a:latin typeface="Times New Roman" charset="0"/>
              <a:ea typeface="MS PGothic" charset="-128"/>
            </a:endParaRPr>
          </a:p>
          <a:p>
            <a:r>
              <a:rPr lang="en-US" altLang="en-US" dirty="0">
                <a:latin typeface="Times New Roman" charset="0"/>
                <a:ea typeface="MS PGothic" charset="-128"/>
              </a:rPr>
              <a:t>              a.    May be a systematic head-to-toe, full-body scan or a systematic assessment that focuses on a certain area or region of the body</a:t>
            </a:r>
            <a:endParaRPr lang="en-IN" altLang="en-US" dirty="0">
              <a:latin typeface="Times New Roman" charset="0"/>
              <a:ea typeface="MS PGothic" charset="-128"/>
            </a:endParaRPr>
          </a:p>
          <a:p>
            <a:r>
              <a:rPr lang="en-US" altLang="en-US" dirty="0">
                <a:latin typeface="Times New Roman" charset="0"/>
                <a:ea typeface="MS PGothic" charset="-128"/>
              </a:rPr>
              <a:t>              b.    If time allows, perform a secondary assessment while en route.</a:t>
            </a: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53E23F-EDC4-8942-8174-6EFB22BA4CDE}" type="slidenum">
              <a:rPr lang="en-US" altLang="en-US" sz="1200"/>
              <a:pPr eaLnBrk="1" hangingPunct="1"/>
              <a:t>79</a:t>
            </a:fld>
            <a:endParaRPr lang="en-US" altLang="en-US" sz="1200" dirty="0"/>
          </a:p>
        </p:txBody>
      </p:sp>
    </p:spTree>
    <p:extLst>
      <p:ext uri="{BB962C8B-B14F-4D97-AF65-F5344CB8AC3E}">
        <p14:creationId xmlns:p14="http://schemas.microsoft.com/office/powerpoint/2010/main" val="846497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Obtaining a complete set of baseline vital signs is essential.</a:t>
            </a:r>
            <a:endParaRPr lang="en-IN"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d.    In addition to hands-on assessment, you should use monitoring devices to quantify your patient’s oxygenation and circulatory status.</a:t>
            </a:r>
          </a:p>
          <a:p>
            <a:r>
              <a:rPr lang="en-US" sz="1200" kern="1200" dirty="0">
                <a:solidFill>
                  <a:schemeClr val="tx1"/>
                </a:solidFill>
                <a:effectLst/>
                <a:latin typeface="Times New Roman" pitchFamily="18" charset="0"/>
                <a:ea typeface="MS PGothic" pitchFamily="34" charset="-128"/>
                <a:cs typeface="MS PGothic" charset="0"/>
              </a:rPr>
              <a:t>        i.   Maintain ETCO</a:t>
            </a:r>
            <a:r>
              <a:rPr lang="en-US" sz="1200" kern="1200" baseline="-25000" dirty="0">
                <a:solidFill>
                  <a:schemeClr val="tx1"/>
                </a:solidFill>
                <a:effectLst/>
                <a:latin typeface="Times New Roman" pitchFamily="18" charset="0"/>
                <a:ea typeface="MS PGothic" pitchFamily="34" charset="-128"/>
                <a:cs typeface="MS PGothic" charset="0"/>
              </a:rPr>
              <a:t>2</a:t>
            </a:r>
            <a:r>
              <a:rPr lang="en-US" sz="1200" kern="1200" dirty="0">
                <a:solidFill>
                  <a:schemeClr val="tx1"/>
                </a:solidFill>
                <a:effectLst/>
                <a:latin typeface="Times New Roman" pitchFamily="18" charset="0"/>
                <a:ea typeface="MS PGothic" pitchFamily="34" charset="-128"/>
                <a:cs typeface="MS PGothic" charset="0"/>
              </a:rPr>
              <a:t> between 35 and 40 mm Hg and a SpO</a:t>
            </a:r>
            <a:r>
              <a:rPr lang="en-US" sz="1200" kern="1200" baseline="-25000" dirty="0">
                <a:solidFill>
                  <a:schemeClr val="tx1"/>
                </a:solidFill>
                <a:effectLst/>
                <a:latin typeface="Times New Roman" pitchFamily="18" charset="0"/>
                <a:ea typeface="MS PGothic" pitchFamily="34" charset="-128"/>
                <a:cs typeface="MS PGothic" charset="0"/>
              </a:rPr>
              <a:t>2</a:t>
            </a:r>
            <a:r>
              <a:rPr lang="en-US" sz="1200" kern="1200" dirty="0">
                <a:solidFill>
                  <a:schemeClr val="tx1"/>
                </a:solidFill>
                <a:effectLst/>
                <a:latin typeface="Times New Roman" pitchFamily="18" charset="0"/>
                <a:ea typeface="MS PGothic" pitchFamily="34" charset="-128"/>
                <a:cs typeface="MS PGothic" charset="0"/>
              </a:rPr>
              <a:t> reading above 94%.</a:t>
            </a:r>
          </a:p>
          <a:p>
            <a:r>
              <a:rPr lang="en-US" altLang="en-US" dirty="0">
                <a:latin typeface="Times New Roman" charset="0"/>
                <a:ea typeface="MS PGothic" charset="-128"/>
              </a:rPr>
              <a:t>	</a:t>
            </a: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325A4F-F71E-E543-98F7-9D872BE281C4}"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074997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the two components of the nervous system: the central nervous system and the peripheral nervous system.</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97C37F5-5F74-7A48-ABF7-AD5169C80864}" type="slidenum">
              <a:rPr lang="en-US" altLang="en-US" sz="1200"/>
              <a:pPr eaLnBrk="1" hangingPunct="1"/>
              <a:t>9</a:t>
            </a:fld>
            <a:endParaRPr lang="en-US" altLang="en-US" sz="1200" dirty="0"/>
          </a:p>
        </p:txBody>
      </p:sp>
    </p:spTree>
    <p:extLst>
      <p:ext uri="{BB962C8B-B14F-4D97-AF65-F5344CB8AC3E}">
        <p14:creationId xmlns:p14="http://schemas.microsoft.com/office/powerpoint/2010/main" val="14895534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Physical examination considerations</a:t>
            </a:r>
            <a:endParaRPr lang="en-IN" altLang="en-US" dirty="0">
              <a:latin typeface="Times New Roman" charset="0"/>
              <a:ea typeface="MS PGothic" charset="-128"/>
            </a:endParaRPr>
          </a:p>
          <a:p>
            <a:r>
              <a:rPr lang="en-US" altLang="en-US" dirty="0">
                <a:latin typeface="Times New Roman" charset="0"/>
                <a:ea typeface="MS PGothic" charset="-128"/>
              </a:rPr>
              <a:t>       a.    Using DCAP-BTLS examine the head, chest, abdomen, extremities, and back.</a:t>
            </a:r>
            <a:endParaRPr lang="en-IN" altLang="en-US" dirty="0">
              <a:latin typeface="Times New Roman" charset="0"/>
              <a:ea typeface="MS PGothic" charset="-128"/>
            </a:endParaRPr>
          </a:p>
          <a:p>
            <a:r>
              <a:rPr lang="en-US" altLang="en-US" dirty="0">
                <a:latin typeface="Times New Roman" charset="0"/>
                <a:ea typeface="MS PGothic" charset="-128"/>
              </a:rPr>
              <a:t>       b.    Check perfusion, motor function, and sensation in all extremities prior to moving the patient.</a:t>
            </a: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FABA9A-A766-EC44-9665-42AB2A5DE3FC}" type="slidenum">
              <a:rPr lang="en-US" altLang="en-US" sz="1200"/>
              <a:pPr eaLnBrk="1" hangingPunct="1"/>
              <a:t>81</a:t>
            </a:fld>
            <a:endParaRPr lang="en-US" altLang="en-US" sz="1200" dirty="0"/>
          </a:p>
        </p:txBody>
      </p:sp>
    </p:spTree>
    <p:extLst>
      <p:ext uri="{BB962C8B-B14F-4D97-AF65-F5344CB8AC3E}">
        <p14:creationId xmlns:p14="http://schemas.microsoft.com/office/powerpoint/2010/main" val="7027073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 decreased or altered level of consciousness is the most reliable sign of a head injury.</a:t>
            </a:r>
            <a:endParaRPr lang="en-IN" altLang="en-US" dirty="0">
              <a:latin typeface="Times New Roman" charset="0"/>
              <a:ea typeface="MS PGothic" charset="-128"/>
            </a:endParaRPr>
          </a:p>
          <a:p>
            <a:r>
              <a:rPr lang="en-US" altLang="en-US" dirty="0">
                <a:latin typeface="Times New Roman" charset="0"/>
                <a:ea typeface="MS PGothic" charset="-128"/>
              </a:rPr>
              <a:t>d.    Determine whether there is decreased movement and/or numbness and tingling in the extremities.</a:t>
            </a:r>
            <a:endParaRPr lang="en-IN" altLang="en-US" dirty="0">
              <a:latin typeface="Times New Roman" charset="0"/>
              <a:ea typeface="MS PGothic" charset="-128"/>
            </a:endParaRPr>
          </a:p>
          <a:p>
            <a:r>
              <a:rPr lang="en-US" altLang="en-US" dirty="0">
                <a:latin typeface="Times New Roman" charset="0"/>
                <a:ea typeface="MS PGothic" charset="-128"/>
              </a:rPr>
              <a:t>e.    Look for blood or CSF leaking from the ears, nose, or mouth and for bruising around the eyes and behind the ears.</a:t>
            </a:r>
            <a:endParaRPr lang="en-IN" altLang="en-US" dirty="0">
              <a:latin typeface="Times New Roman" charset="0"/>
              <a:ea typeface="MS PGothic" charset="-128"/>
            </a:endParaRPr>
          </a:p>
          <a:p>
            <a:r>
              <a:rPr lang="en-US" altLang="en-US" dirty="0">
                <a:latin typeface="Times New Roman" charset="0"/>
                <a:ea typeface="MS PGothic" charset="-128"/>
              </a:rPr>
              <a:t>f.     Assess pupil size and reaction to light and continue to monitor the pupils. </a:t>
            </a:r>
            <a:endParaRPr lang="en-IN" altLang="en-US" dirty="0">
              <a:latin typeface="Times New Roman" charset="0"/>
              <a:ea typeface="MS PGothic" charset="-128"/>
            </a:endParaRPr>
          </a:p>
          <a:p>
            <a:r>
              <a:rPr lang="en-US" altLang="en-US" dirty="0">
                <a:latin typeface="Times New Roman" charset="0"/>
                <a:ea typeface="MS PGothic" charset="-128"/>
              </a:rPr>
              <a:t>g.    Do not probe open scalp lacerations with your gloved finger because this may push bone fragments into the brain.</a:t>
            </a:r>
            <a:endParaRPr lang="en-IN" altLang="en-US" dirty="0">
              <a:latin typeface="Times New Roman" charset="0"/>
              <a:ea typeface="MS PGothic" charset="-128"/>
            </a:endParaRPr>
          </a:p>
          <a:p>
            <a:r>
              <a:rPr lang="en-US" altLang="en-US" dirty="0" err="1">
                <a:latin typeface="Times New Roman" charset="0"/>
                <a:ea typeface="MS PGothic" charset="-128"/>
              </a:rPr>
              <a:t>h.</a:t>
            </a:r>
            <a:r>
              <a:rPr lang="en-US" altLang="en-US" dirty="0">
                <a:latin typeface="Times New Roman" charset="0"/>
                <a:ea typeface="MS PGothic" charset="-128"/>
              </a:rPr>
              <a:t>    Do not remove an impaled object from an open head injury.</a:t>
            </a:r>
          </a:p>
          <a:p>
            <a:endParaRPr lang="en-US" altLang="en-US" dirty="0">
              <a:latin typeface="Times New Roman" charset="0"/>
              <a:ea typeface="MS PGothic" charset="-128"/>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1041B9B-D32E-9C48-BB80-7CBFD8DCD875}" type="slidenum">
              <a:rPr lang="en-US" altLang="en-US" sz="1200"/>
              <a:pPr eaLnBrk="1" hangingPunct="1"/>
              <a:t>82</a:t>
            </a:fld>
            <a:endParaRPr lang="en-US" altLang="en-US" sz="1200" dirty="0"/>
          </a:p>
        </p:txBody>
      </p:sp>
    </p:spTree>
    <p:extLst>
      <p:ext uri="{BB962C8B-B14F-4D97-AF65-F5344CB8AC3E}">
        <p14:creationId xmlns:p14="http://schemas.microsoft.com/office/powerpoint/2010/main" val="13897221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Neurologic examination</a:t>
            </a:r>
            <a:endParaRPr lang="en-IN" altLang="en-US" dirty="0">
              <a:latin typeface="Times New Roman" charset="0"/>
              <a:ea typeface="MS PGothic" charset="-128"/>
            </a:endParaRPr>
          </a:p>
          <a:p>
            <a:r>
              <a:rPr lang="en-US" altLang="en-US" dirty="0">
                <a:latin typeface="Times New Roman" charset="0"/>
                <a:ea typeface="MS PGothic" charset="-128"/>
              </a:rPr>
              <a:t>       a.    Perform a baseline assessment using the Glasgow Coma Scale (GCS).</a:t>
            </a:r>
            <a:endParaRPr lang="en-IN" altLang="en-US" dirty="0">
              <a:latin typeface="Times New Roman" charset="0"/>
              <a:ea typeface="MS PGothic" charset="-128"/>
            </a:endParaRPr>
          </a:p>
          <a:p>
            <a:r>
              <a:rPr lang="en-US" altLang="en-US" dirty="0">
                <a:latin typeface="Times New Roman" charset="0"/>
                <a:ea typeface="MS PGothic" charset="-128"/>
              </a:rPr>
              <a:t>       b.    If your jurisdiction uses the Revised Trauma Score (RTS), then the findings from the GCS will be used in determining the RTS value.</a:t>
            </a:r>
            <a:endParaRPr lang="en-IN" altLang="en-US" dirty="0">
              <a:latin typeface="Times New Roman" charset="0"/>
              <a:ea typeface="MS PGothic" charset="-128"/>
            </a:endParaRPr>
          </a:p>
          <a:p>
            <a:r>
              <a:rPr lang="en-US" altLang="en-US" dirty="0">
                <a:latin typeface="Times New Roman" charset="0"/>
                <a:ea typeface="MS PGothic" charset="-128"/>
              </a:rPr>
              <a:t>       c.    Record levels of consciousness that fluctuate or deteriorate.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310140-189D-CC44-89CF-E3D0ED7F525E}"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0278790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the categories of the Glasgow Coma Scale.</a:t>
            </a: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E7F4B0-A0E7-B042-9020-67B7B4B09871}" type="slidenum">
              <a:rPr lang="en-US" altLang="en-US" sz="1200"/>
              <a:pPr eaLnBrk="1" hangingPunct="1"/>
              <a:t>84</a:t>
            </a:fld>
            <a:endParaRPr lang="en-US" altLang="en-US" sz="1200" dirty="0"/>
          </a:p>
        </p:txBody>
      </p:sp>
    </p:spTree>
    <p:extLst>
      <p:ext uri="{BB962C8B-B14F-4D97-AF65-F5344CB8AC3E}">
        <p14:creationId xmlns:p14="http://schemas.microsoft.com/office/powerpoint/2010/main" val="12041486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Spine examination</a:t>
            </a:r>
            <a:endParaRPr lang="en-IN" altLang="en-US" dirty="0">
              <a:latin typeface="Times New Roman" charset="0"/>
              <a:ea typeface="MS PGothic" charset="-128"/>
            </a:endParaRPr>
          </a:p>
          <a:p>
            <a:r>
              <a:rPr lang="en-US" altLang="en-US" dirty="0">
                <a:latin typeface="Times New Roman" charset="0"/>
                <a:ea typeface="MS PGothic" charset="-128"/>
              </a:rPr>
              <a:t>       a.    Inspect for DCAP-BTLS, and check the extremities for circulation, motor, or sensory problems.</a:t>
            </a:r>
            <a:endParaRPr lang="en-IN" altLang="en-US" dirty="0">
              <a:latin typeface="Times New Roman" charset="0"/>
              <a:ea typeface="MS PGothic" charset="-128"/>
            </a:endParaRPr>
          </a:p>
          <a:p>
            <a:r>
              <a:rPr lang="en-US" altLang="en-US" dirty="0">
                <a:latin typeface="Times New Roman" charset="0"/>
                <a:ea typeface="MS PGothic" charset="-128"/>
              </a:rPr>
              <a:t>       b.    If there is impairment, note the level.</a:t>
            </a:r>
            <a:endParaRPr lang="en-IN" altLang="en-US" dirty="0">
              <a:latin typeface="Times New Roman" charset="0"/>
              <a:ea typeface="MS PGothic" charset="-128"/>
            </a:endParaRPr>
          </a:p>
          <a:p>
            <a:r>
              <a:rPr lang="en-US" altLang="en-US" dirty="0">
                <a:latin typeface="Times New Roman" charset="0"/>
                <a:ea typeface="MS PGothic" charset="-128"/>
              </a:rPr>
              <a:t>       c.    Pain or tenderness when you palpate is a warning sign that a spinal injury may exist.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Other signs and symptoms include an obvious deformity, numbness, weakness, or tingling in the extremities, and soft-tissue injuries in the spinal region.</a:t>
            </a:r>
          </a:p>
          <a:p>
            <a:r>
              <a:rPr lang="en-US" altLang="en-US" dirty="0">
                <a:latin typeface="Times New Roman" charset="0"/>
                <a:ea typeface="MS PGothic" charset="-128"/>
              </a:rPr>
              <a:t>       e.    Obvious injury to the head and neck may indicate injury to the cervical spine.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6329D9-AE2C-214D-A27D-584FB53A6F0F}" type="slidenum">
              <a:rPr lang="en-US" altLang="en-US" sz="1200"/>
              <a:pPr eaLnBrk="1" hangingPunct="1"/>
              <a:t>85</a:t>
            </a:fld>
            <a:endParaRPr lang="en-US" altLang="en-US" sz="1200" dirty="0"/>
          </a:p>
        </p:txBody>
      </p:sp>
    </p:spTree>
    <p:extLst>
      <p:ext uri="{BB962C8B-B14F-4D97-AF65-F5344CB8AC3E}">
        <p14:creationId xmlns:p14="http://schemas.microsoft.com/office/powerpoint/2010/main" val="2402527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Reassessment</a:t>
            </a:r>
            <a:endParaRPr lang="en-IN" altLang="en-US" dirty="0">
              <a:latin typeface="Times New Roman" charset="0"/>
              <a:ea typeface="MS PGothic" charset="-128"/>
            </a:endParaRPr>
          </a:p>
          <a:p>
            <a:r>
              <a:rPr lang="en-US" altLang="en-US" dirty="0">
                <a:latin typeface="Times New Roman" charset="0"/>
                <a:ea typeface="MS PGothic" charset="-128"/>
              </a:rPr>
              <a:t>      1.    Repeat the primary assessment.</a:t>
            </a:r>
            <a:endParaRPr lang="en-IN" altLang="en-US" dirty="0">
              <a:latin typeface="Times New Roman" charset="0"/>
              <a:ea typeface="MS PGothic" charset="-128"/>
            </a:endParaRPr>
          </a:p>
          <a:p>
            <a:r>
              <a:rPr lang="en-US" altLang="en-US" dirty="0">
                <a:latin typeface="Times New Roman" charset="0"/>
                <a:ea typeface="MS PGothic" charset="-128"/>
              </a:rPr>
              <a:t>      2.    Reassess vital signs and the chief complaint.</a:t>
            </a:r>
            <a:endParaRPr lang="en-IN" altLang="en-US" dirty="0">
              <a:latin typeface="Times New Roman" charset="0"/>
              <a:ea typeface="MS PGothic" charset="-128"/>
            </a:endParaRPr>
          </a:p>
          <a:p>
            <a:r>
              <a:rPr lang="en-US" altLang="en-US" dirty="0">
                <a:latin typeface="Times New Roman" charset="0"/>
                <a:ea typeface="MS PGothic" charset="-128"/>
              </a:rPr>
              <a:t>      3.    Recheck patient interventions.</a:t>
            </a:r>
            <a:endParaRPr lang="en-IN" altLang="en-US" dirty="0">
              <a:latin typeface="Times New Roman" charset="0"/>
              <a:ea typeface="MS PGothic" charset="-128"/>
            </a:endParaRPr>
          </a:p>
          <a:p>
            <a:r>
              <a:rPr lang="en-US" altLang="en-US" dirty="0">
                <a:latin typeface="Times New Roman" charset="0"/>
                <a:ea typeface="MS PGothic" charset="-128"/>
              </a:rPr>
              <a:t>             a.    The patient’s condition should be reassessed at least every 5 minutes.</a:t>
            </a: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6BB2F0-3916-3B4F-9B79-6A156FA8F4BF}" type="slidenum">
              <a:rPr lang="en-US" altLang="en-US" sz="1200"/>
              <a:pPr eaLnBrk="1" hangingPunct="1"/>
              <a:t>86</a:t>
            </a:fld>
            <a:endParaRPr lang="en-US" altLang="en-US" sz="1200" dirty="0"/>
          </a:p>
        </p:txBody>
      </p:sp>
    </p:spTree>
    <p:extLst>
      <p:ext uri="{BB962C8B-B14F-4D97-AF65-F5344CB8AC3E}">
        <p14:creationId xmlns:p14="http://schemas.microsoft.com/office/powerpoint/2010/main" val="6583935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Interventions</a:t>
            </a:r>
            <a:endParaRPr lang="en-IN" altLang="en-US" dirty="0">
              <a:latin typeface="Times New Roman" charset="0"/>
              <a:ea typeface="MS PGothic" charset="-128"/>
            </a:endParaRPr>
          </a:p>
          <a:p>
            <a:r>
              <a:rPr lang="en-US" altLang="en-US" dirty="0">
                <a:latin typeface="Times New Roman" charset="0"/>
                <a:ea typeface="MS PGothic" charset="-128"/>
              </a:rPr>
              <a:t>       a.    Compare baseline vital signs with repeated vital signs. </a:t>
            </a:r>
            <a:endParaRPr lang="en-IN" altLang="en-US" dirty="0">
              <a:latin typeface="Times New Roman" charset="0"/>
              <a:ea typeface="MS PGothic" charset="-128"/>
            </a:endParaRPr>
          </a:p>
          <a:p>
            <a:r>
              <a:rPr lang="en-US" altLang="en-US" dirty="0">
                <a:latin typeface="Times New Roman" charset="0"/>
                <a:ea typeface="MS PGothic" charset="-128"/>
              </a:rPr>
              <a:t>       b.    Rapid deterioration of neurologic signs following a head injury is a sign of an expanding intracranial hematoma or rapidly progressing brain swelling.</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D67598-7F77-8A49-91EE-EDE2FA93021D}"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7847631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c.    If CSF is present, cover the wound with sterile gauze to prevent further contamination, but do not bandage it tightly.</a:t>
            </a:r>
            <a:endParaRPr lang="en-IN" altLang="en-US" dirty="0">
              <a:latin typeface="Times New Roman" charset="0"/>
              <a:ea typeface="MS PGothic" charset="-128"/>
            </a:endParaRPr>
          </a:p>
          <a:p>
            <a:r>
              <a:rPr lang="en-US" altLang="en-US" dirty="0">
                <a:latin typeface="Times New Roman" charset="0"/>
                <a:ea typeface="MS PGothic" charset="-128"/>
              </a:rPr>
              <a:t>d.    Your protocol should include the administration of high-flow oxygen and the application of a cervical collar, if indicated, as part of spinal immobilization.</a:t>
            </a:r>
            <a:endParaRPr lang="en-IN" altLang="en-US" dirty="0">
              <a:latin typeface="Times New Roman" charset="0"/>
              <a:ea typeface="MS PGothic" charset="-128"/>
            </a:endParaRPr>
          </a:p>
          <a:p>
            <a:r>
              <a:rPr lang="en-US" altLang="en-US" dirty="0">
                <a:latin typeface="Times New Roman" charset="0"/>
                <a:ea typeface="MS PGothic" charset="-128"/>
              </a:rPr>
              <a:t>e.    Reassessment should take place as the patient is transported to an appropriate trauma facility.</a:t>
            </a: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6BC137-52AC-3642-89B8-3E746963085F}" type="slidenum">
              <a:rPr lang="en-US" altLang="en-US" sz="1200"/>
              <a:pPr eaLnBrk="1" hangingPunct="1"/>
              <a:t>88</a:t>
            </a:fld>
            <a:endParaRPr lang="en-US" altLang="en-US" sz="1200" dirty="0"/>
          </a:p>
        </p:txBody>
      </p:sp>
    </p:spTree>
    <p:extLst>
      <p:ext uri="{BB962C8B-B14F-4D97-AF65-F5344CB8AC3E}">
        <p14:creationId xmlns:p14="http://schemas.microsoft.com/office/powerpoint/2010/main" val="4627647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Communication and documentation</a:t>
            </a:r>
            <a:endParaRPr lang="en-IN" altLang="en-US" dirty="0">
              <a:latin typeface="Times New Roman" charset="0"/>
              <a:ea typeface="MS PGothic" charset="-128"/>
            </a:endParaRPr>
          </a:p>
          <a:p>
            <a:r>
              <a:rPr lang="en-US" altLang="en-US" dirty="0">
                <a:latin typeface="Times New Roman" charset="0"/>
                <a:ea typeface="MS PGothic" charset="-128"/>
              </a:rPr>
              <a:t>       a.   Provide complete and detailed information to the destination facility.</a:t>
            </a:r>
            <a:endParaRPr lang="en-IN" altLang="en-US" dirty="0">
              <a:latin typeface="Times New Roman" charset="0"/>
              <a:ea typeface="MS PGothic" charset="-128"/>
            </a:endParaRPr>
          </a:p>
          <a:p>
            <a:r>
              <a:rPr lang="en-US" altLang="en-US" dirty="0">
                <a:latin typeface="Times New Roman" charset="0"/>
                <a:ea typeface="MS PGothic" charset="-128"/>
              </a:rPr>
              <a:t>       b.   Hospitals may better prepare for seriously injured patients with more advanced warning and a description of the most serious problems found during your assessment.</a:t>
            </a:r>
            <a:endParaRPr lang="en-IN" altLang="en-US" dirty="0">
              <a:latin typeface="Times New Roman" charset="0"/>
              <a:ea typeface="MS PGothic" charset="-128"/>
            </a:endParaRPr>
          </a:p>
          <a:p>
            <a:r>
              <a:rPr lang="en-US" altLang="en-US" dirty="0">
                <a:latin typeface="Times New Roman" charset="0"/>
                <a:ea typeface="MS PGothic" charset="-128"/>
              </a:rPr>
              <a:t>       c.    More seriously injured patients should have documented vital signs every 5 minutes.</a:t>
            </a:r>
            <a:endParaRPr lang="en-IN" altLang="en-US" dirty="0">
              <a:latin typeface="Times New Roman" charset="0"/>
              <a:ea typeface="MS PGothic" charset="-128"/>
            </a:endParaRPr>
          </a:p>
          <a:p>
            <a:r>
              <a:rPr lang="en-US" altLang="en-US" dirty="0">
                <a:latin typeface="Times New Roman" charset="0"/>
                <a:ea typeface="MS PGothic" charset="-128"/>
              </a:rPr>
              <a:t>       d.    More stable patients should have documented vital signs every 15 minutes.</a:t>
            </a:r>
            <a:endParaRPr lang="en-IN" altLang="en-US" dirty="0">
              <a:latin typeface="Times New Roman" charset="0"/>
              <a:ea typeface="MS PGothic" charset="-128"/>
            </a:endParaRPr>
          </a:p>
          <a:p>
            <a:r>
              <a:rPr lang="en-US" altLang="en-US" dirty="0">
                <a:latin typeface="Times New Roman" charset="0"/>
                <a:ea typeface="MS PGothic" charset="-128"/>
              </a:rPr>
              <a:t>       e.    You may be requested to testify as a witness.</a:t>
            </a:r>
          </a:p>
          <a:p>
            <a:endParaRPr lang="en-US"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A7EE06-D340-134B-B7F9-2A203DEE2309}" type="slidenum">
              <a:rPr lang="en-US" altLang="en-US" sz="1200"/>
              <a:pPr eaLnBrk="1" hangingPunct="1"/>
              <a:t>89</a:t>
            </a:fld>
            <a:endParaRPr lang="en-US" altLang="en-US" sz="1200" dirty="0"/>
          </a:p>
        </p:txBody>
      </p:sp>
    </p:spTree>
    <p:extLst>
      <p:ext uri="{BB962C8B-B14F-4D97-AF65-F5344CB8AC3E}">
        <p14:creationId xmlns:p14="http://schemas.microsoft.com/office/powerpoint/2010/main" val="16495229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Emergency Medical Care of Head Injuries</a:t>
            </a:r>
          </a:p>
          <a:p>
            <a:r>
              <a:rPr lang="en-US" altLang="en-US" dirty="0">
                <a:latin typeface="Times New Roman" charset="0"/>
                <a:ea typeface="MS PGothic" charset="-128"/>
              </a:rPr>
              <a:t>A.    Three general principles are designed to protect and maintain the critical functions of the CNS:</a:t>
            </a:r>
            <a:endParaRPr lang="en-IN" altLang="en-US" dirty="0">
              <a:latin typeface="Times New Roman" charset="0"/>
              <a:ea typeface="MS PGothic" charset="-128"/>
            </a:endParaRPr>
          </a:p>
          <a:p>
            <a:r>
              <a:rPr lang="en-US" altLang="en-US" dirty="0">
                <a:latin typeface="Times New Roman" charset="0"/>
                <a:ea typeface="MS PGothic" charset="-128"/>
              </a:rPr>
              <a:t>        1.    Establish an adequate airway.</a:t>
            </a:r>
            <a:endParaRPr lang="en-IN" altLang="en-US" dirty="0">
              <a:latin typeface="Times New Roman" charset="0"/>
              <a:ea typeface="MS PGothic" charset="-128"/>
            </a:endParaRPr>
          </a:p>
          <a:p>
            <a:r>
              <a:rPr lang="en-US" altLang="en-US" dirty="0">
                <a:latin typeface="Times New Roman" charset="0"/>
                <a:ea typeface="MS PGothic" charset="-128"/>
              </a:rPr>
              <a:t>        2.    Control bleeding and provide adequate circulation to maintain cerebral perfusion.</a:t>
            </a:r>
            <a:endParaRPr lang="en-IN" altLang="en-US" dirty="0">
              <a:latin typeface="Times New Roman" charset="0"/>
              <a:ea typeface="MS PGothic" charset="-128"/>
            </a:endParaRPr>
          </a:p>
          <a:p>
            <a:r>
              <a:rPr lang="en-US" altLang="en-US" dirty="0">
                <a:latin typeface="Times New Roman" charset="0"/>
                <a:ea typeface="MS PGothic" charset="-128"/>
              </a:rPr>
              <a:t>        3.    Assess the patient’s baseline level of consciousness, and continuously monitor it.</a:t>
            </a:r>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7BDB40-5174-CF4A-A3E6-2A9336B73D04}" type="slidenum">
              <a:rPr lang="en-US" altLang="en-US" sz="1200"/>
              <a:pPr eaLnBrk="1" hangingPunct="1"/>
              <a:t>90</a:t>
            </a:fld>
            <a:endParaRPr lang="en-US" altLang="en-US" sz="1200" dirty="0"/>
          </a:p>
        </p:txBody>
      </p:sp>
    </p:spTree>
    <p:extLst>
      <p:ext uri="{BB962C8B-B14F-4D97-AF65-F5344CB8AC3E}">
        <p14:creationId xmlns:p14="http://schemas.microsoft.com/office/powerpoint/2010/main" val="166558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Central nervous system (CNS)</a:t>
            </a:r>
            <a:endParaRPr lang="en-IN" altLang="en-US" dirty="0">
              <a:latin typeface="Times New Roman" charset="0"/>
              <a:ea typeface="MS PGothic" charset="-128"/>
            </a:endParaRPr>
          </a:p>
          <a:p>
            <a:r>
              <a:rPr lang="en-US" altLang="en-US" dirty="0">
                <a:latin typeface="Times New Roman" charset="0"/>
                <a:ea typeface="MS PGothic" charset="-128"/>
              </a:rPr>
              <a:t>       1.    Includes the brain and spinal cord</a:t>
            </a:r>
            <a:endParaRPr lang="en-IN" altLang="en-US" dirty="0">
              <a:latin typeface="Times New Roman" charset="0"/>
              <a:ea typeface="MS PGothic" charset="-128"/>
            </a:endParaRPr>
          </a:p>
          <a:p>
            <a:r>
              <a:rPr lang="en-US" altLang="en-US" dirty="0">
                <a:latin typeface="Times New Roman" charset="0"/>
                <a:ea typeface="MS PGothic" charset="-128"/>
              </a:rPr>
              <a:t>       2.    The brain controls the body and is the center of consciousness.</a:t>
            </a:r>
            <a:endParaRPr lang="en-IN" altLang="en-US" dirty="0">
              <a:latin typeface="Times New Roman" charset="0"/>
              <a:ea typeface="MS PGothic" charset="-128"/>
            </a:endParaRPr>
          </a:p>
          <a:p>
            <a:r>
              <a:rPr lang="en-US" altLang="en-US" dirty="0">
                <a:latin typeface="Times New Roman" charset="0"/>
                <a:ea typeface="MS PGothic" charset="-128"/>
              </a:rPr>
              <a:t>       3.    The brain is divided into three major areas:</a:t>
            </a:r>
            <a:endParaRPr lang="en-IN" altLang="en-US" dirty="0">
              <a:latin typeface="Times New Roman" charset="0"/>
              <a:ea typeface="MS PGothic" charset="-128"/>
            </a:endParaRPr>
          </a:p>
          <a:p>
            <a:r>
              <a:rPr lang="pt-BR" altLang="en-US" dirty="0">
                <a:latin typeface="Times New Roman" charset="0"/>
                <a:ea typeface="MS PGothic" charset="-128"/>
              </a:rPr>
              <a:t>              a.   Cerebrum</a:t>
            </a:r>
            <a:endParaRPr lang="en-IN" altLang="en-US" dirty="0">
              <a:latin typeface="Times New Roman" charset="0"/>
              <a:ea typeface="MS PGothic" charset="-128"/>
            </a:endParaRPr>
          </a:p>
          <a:p>
            <a:r>
              <a:rPr lang="pt-BR" altLang="en-US" dirty="0">
                <a:latin typeface="Times New Roman" charset="0"/>
                <a:ea typeface="MS PGothic" charset="-128"/>
              </a:rPr>
              <a:t>              b.   Cerebellum</a:t>
            </a:r>
            <a:endParaRPr lang="en-IN" altLang="en-US" dirty="0">
              <a:latin typeface="Times New Roman" charset="0"/>
              <a:ea typeface="MS PGothic" charset="-128"/>
            </a:endParaRPr>
          </a:p>
          <a:p>
            <a:r>
              <a:rPr lang="pt-BR" altLang="en-US" dirty="0">
                <a:latin typeface="Times New Roman" charset="0"/>
                <a:ea typeface="MS PGothic" charset="-128"/>
              </a:rPr>
              <a:t>              c.   </a:t>
            </a:r>
            <a:r>
              <a:rPr lang="en-US" altLang="en-US" dirty="0">
                <a:latin typeface="Times New Roman" charset="0"/>
                <a:ea typeface="MS PGothic" charset="-128"/>
              </a:rPr>
              <a:t>Brainstem</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F548640-C487-D741-A9D6-C647048F98A2}"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7083308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Managing the airway</a:t>
            </a:r>
            <a:endParaRPr lang="en-IN" altLang="en-US" dirty="0">
              <a:latin typeface="Times New Roman" charset="0"/>
              <a:ea typeface="MS PGothic" charset="-128"/>
            </a:endParaRPr>
          </a:p>
          <a:p>
            <a:r>
              <a:rPr lang="en-US" altLang="en-US" dirty="0">
                <a:latin typeface="Times New Roman" charset="0"/>
                <a:ea typeface="MS PGothic" charset="-128"/>
              </a:rPr>
              <a:t>       1.    The most important step is establishing and maintaining an adequate airway.</a:t>
            </a:r>
            <a:endParaRPr lang="en-IN" altLang="en-US" dirty="0">
              <a:latin typeface="Times New Roman" charset="0"/>
              <a:ea typeface="MS PGothic" charset="-128"/>
            </a:endParaRPr>
          </a:p>
          <a:p>
            <a:r>
              <a:rPr lang="en-US" altLang="en-US" dirty="0">
                <a:latin typeface="Times New Roman" charset="0"/>
                <a:ea typeface="MS PGothic" charset="-128"/>
              </a:rPr>
              <a:t>              a.    Once the airway is open, maintain the head and cervical spine in a neutral, in-line position until you have placed a cervical collar and have secured the patient on a backboard.</a:t>
            </a:r>
          </a:p>
          <a:p>
            <a:r>
              <a:rPr lang="en-US" altLang="en-US" dirty="0">
                <a:latin typeface="Times New Roman" charset="0"/>
                <a:ea typeface="MS PGothic" charset="-128"/>
              </a:rPr>
              <a:t>		</a:t>
            </a:r>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75B7A3-0EC7-784E-8F26-A383939D5CBF}" type="slidenum">
              <a:rPr lang="en-US" altLang="en-US" sz="1200"/>
              <a:pPr eaLnBrk="1" hangingPunct="1"/>
              <a:t>91</a:t>
            </a:fld>
            <a:endParaRPr lang="en-US" altLang="en-US" sz="1200" dirty="0"/>
          </a:p>
        </p:txBody>
      </p:sp>
    </p:spTree>
    <p:extLst>
      <p:ext uri="{BB962C8B-B14F-4D97-AF65-F5344CB8AC3E}">
        <p14:creationId xmlns:p14="http://schemas.microsoft.com/office/powerpoint/2010/main" val="10584121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how to stabilize maintain the head and cervical spine in a neutral in-line position and apply a cervical collar.</a:t>
            </a: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81849C-5EF2-0F4A-8B4A-6DF6A342A0E6}" type="slidenum">
              <a:rPr lang="en-US" altLang="en-US" sz="1200"/>
              <a:pPr eaLnBrk="1" hangingPunct="1"/>
              <a:t>92</a:t>
            </a:fld>
            <a:endParaRPr lang="en-US" altLang="en-US" sz="1200" dirty="0"/>
          </a:p>
        </p:txBody>
      </p:sp>
    </p:spTree>
    <p:extLst>
      <p:ext uri="{BB962C8B-B14F-4D97-AF65-F5344CB8AC3E}">
        <p14:creationId xmlns:p14="http://schemas.microsoft.com/office/powerpoint/2010/main" val="11260914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       b.    Remove any foreign bodies, secretions, or vomitus from the airway.</a:t>
            </a:r>
            <a:endParaRPr lang="en-IN" altLang="en-US" dirty="0">
              <a:latin typeface="Times New Roman" charset="0"/>
              <a:ea typeface="MS PGothic" charset="-128"/>
            </a:endParaRPr>
          </a:p>
          <a:p>
            <a:r>
              <a:rPr lang="en-US" altLang="en-US" dirty="0">
                <a:latin typeface="Times New Roman" charset="0"/>
                <a:ea typeface="MS PGothic" charset="-128"/>
              </a:rPr>
              <a:t>2.   Once you have cleared the airway, check ventilation.</a:t>
            </a:r>
            <a:endParaRPr lang="en-IN" altLang="en-US" dirty="0">
              <a:latin typeface="Times New Roman" charset="0"/>
              <a:ea typeface="MS PGothic" charset="-128"/>
            </a:endParaRPr>
          </a:p>
          <a:p>
            <a:r>
              <a:rPr lang="en-US" altLang="en-US" dirty="0">
                <a:latin typeface="Times New Roman" charset="0"/>
                <a:ea typeface="MS PGothic" charset="-128"/>
              </a:rPr>
              <a:t>3.   Give supplemental oxygen to any patient with suspected head injury, particularly anyone who is having trouble breathing.</a:t>
            </a:r>
          </a:p>
          <a:p>
            <a:r>
              <a:rPr lang="en-US" sz="1200" kern="1200" dirty="0">
                <a:solidFill>
                  <a:schemeClr val="tx1"/>
                </a:solidFill>
                <a:effectLst/>
                <a:latin typeface="Times New Roman" pitchFamily="18" charset="0"/>
                <a:ea typeface="MS PGothic" pitchFamily="34" charset="-128"/>
                <a:cs typeface="MS PGothic" charset="0"/>
              </a:rPr>
              <a:t>4.   Use a bag-mask device to assist ventilations if the patient is breathing to slow or shallow.</a:t>
            </a:r>
          </a:p>
          <a:p>
            <a:r>
              <a:rPr lang="en-US" sz="1200" kern="1200" dirty="0">
                <a:solidFill>
                  <a:schemeClr val="tx1"/>
                </a:solidFill>
                <a:effectLst/>
                <a:latin typeface="Times New Roman" pitchFamily="18" charset="0"/>
                <a:ea typeface="MS PGothic" pitchFamily="34" charset="-128"/>
                <a:cs typeface="MS PGothic" charset="0"/>
              </a:rPr>
              <a:t>5.   Placement of an airway device may be necessary to maintain airway patency.</a:t>
            </a:r>
          </a:p>
          <a:p>
            <a:r>
              <a:rPr lang="en-US" sz="1200" kern="1200" dirty="0">
                <a:solidFill>
                  <a:schemeClr val="tx1"/>
                </a:solidFill>
                <a:effectLst/>
                <a:latin typeface="Times New Roman" pitchFamily="18" charset="0"/>
                <a:ea typeface="MS PGothic" pitchFamily="34" charset="-128"/>
                <a:cs typeface="MS PGothic" charset="0"/>
              </a:rPr>
              <a:t>6.   Consider calling for ALS if the patient’s airway is compromised. </a:t>
            </a:r>
          </a:p>
          <a:p>
            <a:endParaRPr lang="en-US" altLang="en-US" dirty="0">
              <a:latin typeface="Times New Roman" charset="0"/>
              <a:ea typeface="MS PGothic" charset="-128"/>
            </a:endParaRP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642159-DC21-304F-9D16-B2721D2B264F}" type="slidenum">
              <a:rPr lang="en-US" altLang="en-US" sz="1200"/>
              <a:pPr eaLnBrk="1" hangingPunct="1"/>
              <a:t>93</a:t>
            </a:fld>
            <a:endParaRPr lang="en-US" altLang="en-US" sz="1200" dirty="0"/>
          </a:p>
        </p:txBody>
      </p:sp>
    </p:spTree>
    <p:extLst>
      <p:ext uri="{BB962C8B-B14F-4D97-AF65-F5344CB8AC3E}">
        <p14:creationId xmlns:p14="http://schemas.microsoft.com/office/powerpoint/2010/main" val="4448628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Circulation</a:t>
            </a:r>
            <a:endParaRPr lang="en-IN" altLang="en-US" dirty="0">
              <a:latin typeface="Times New Roman" charset="0"/>
              <a:ea typeface="MS PGothic" charset="-128"/>
            </a:endParaRPr>
          </a:p>
          <a:p>
            <a:r>
              <a:rPr lang="en-US" altLang="en-US" dirty="0">
                <a:latin typeface="Times New Roman" charset="0"/>
                <a:ea typeface="MS PGothic" charset="-128"/>
              </a:rPr>
              <a:t>       1.    You must begin CPR if the patient is in cardiac arrest.</a:t>
            </a:r>
            <a:endParaRPr lang="en-IN" altLang="en-US" dirty="0">
              <a:latin typeface="Times New Roman" charset="0"/>
              <a:ea typeface="MS PGothic" charset="-128"/>
            </a:endParaRPr>
          </a:p>
          <a:p>
            <a:r>
              <a:rPr lang="en-US" altLang="en-US" dirty="0">
                <a:latin typeface="Times New Roman" charset="0"/>
                <a:ea typeface="MS PGothic" charset="-128"/>
              </a:rPr>
              <a:t>       2.    Active blood loss aggravates hypoxia.</a:t>
            </a:r>
            <a:endParaRPr lang="en-IN" altLang="en-US" dirty="0">
              <a:latin typeface="Times New Roman" charset="0"/>
              <a:ea typeface="MS PGothic" charset="-128"/>
            </a:endParaRPr>
          </a:p>
          <a:p>
            <a:r>
              <a:rPr lang="en-US" altLang="en-US" dirty="0">
                <a:latin typeface="Times New Roman" charset="0"/>
                <a:ea typeface="MS PGothic" charset="-128"/>
              </a:rPr>
              <a:t>              a.    Bleeding inside the skull may cause the ICP to rise to life-threatening levels.</a:t>
            </a:r>
            <a:endParaRPr lang="en-IN" altLang="en-US" dirty="0">
              <a:latin typeface="Times New Roman" charset="0"/>
              <a:ea typeface="MS PGothic" charset="-128"/>
            </a:endParaRPr>
          </a:p>
          <a:p>
            <a:r>
              <a:rPr lang="en-US" altLang="en-US" dirty="0">
                <a:latin typeface="Times New Roman" charset="0"/>
                <a:ea typeface="MS PGothic" charset="-128"/>
              </a:rPr>
              <a:t>       3.    You can almost always control bleeding from a scalp laceration by applying direct pressure over the wound.</a:t>
            </a:r>
            <a:endParaRPr lang="en-IN" altLang="en-US" dirty="0">
              <a:latin typeface="Times New Roman" charset="0"/>
              <a:ea typeface="MS PGothic" charset="-128"/>
            </a:endParaRPr>
          </a:p>
          <a:p>
            <a:r>
              <a:rPr lang="en-US" altLang="en-US" dirty="0">
                <a:latin typeface="Times New Roman" charset="0"/>
                <a:ea typeface="MS PGothic" charset="-128"/>
              </a:rPr>
              <a:t>              a.    If you suspect a skull fracture, do not apply excessive pressure to the open wound.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the dressing becomes soaked, do not remove it, place a second dressing over the first. </a:t>
            </a: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C46533-12BC-1144-AC03-62CBB486E9AA}" type="slidenum">
              <a:rPr lang="en-US" altLang="en-US" sz="1200"/>
              <a:pPr eaLnBrk="1" hangingPunct="1"/>
              <a:t>94</a:t>
            </a:fld>
            <a:endParaRPr lang="en-US" altLang="en-US" sz="1200" dirty="0"/>
          </a:p>
        </p:txBody>
      </p:sp>
    </p:spTree>
    <p:extLst>
      <p:ext uri="{BB962C8B-B14F-4D97-AF65-F5344CB8AC3E}">
        <p14:creationId xmlns:p14="http://schemas.microsoft.com/office/powerpoint/2010/main" val="14189077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Shock </a:t>
            </a:r>
            <a:endParaRPr lang="en-IN" altLang="en-US" dirty="0">
              <a:latin typeface="Times New Roman" charset="0"/>
              <a:ea typeface="MS PGothic" charset="-128"/>
            </a:endParaRPr>
          </a:p>
          <a:p>
            <a:r>
              <a:rPr lang="en-US" altLang="en-US" dirty="0">
                <a:latin typeface="Times New Roman" charset="0"/>
                <a:ea typeface="MS PGothic" charset="-128"/>
              </a:rPr>
              <a:t>       a.    Usually the result of hypovolemia caused by bleeding from other injuries </a:t>
            </a:r>
            <a:endParaRPr lang="en-IN" altLang="en-US" dirty="0">
              <a:latin typeface="Times New Roman" charset="0"/>
              <a:ea typeface="MS PGothic" charset="-128"/>
            </a:endParaRPr>
          </a:p>
          <a:p>
            <a:r>
              <a:rPr lang="en-US" altLang="en-US" dirty="0">
                <a:latin typeface="Times New Roman" charset="0"/>
                <a:ea typeface="MS PGothic" charset="-128"/>
              </a:rPr>
              <a:t>       b.    Transport immediately to a trauma center.</a:t>
            </a:r>
          </a:p>
          <a:p>
            <a:r>
              <a:rPr lang="en-US" altLang="en-US" dirty="0">
                <a:latin typeface="Times New Roman" charset="0"/>
                <a:ea typeface="MS PGothic" charset="-128"/>
              </a:rPr>
              <a:t> </a:t>
            </a: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922570-5B48-8442-A9B2-4701154CFD72}" type="slidenum">
              <a:rPr lang="en-US" altLang="en-US" sz="1200"/>
              <a:pPr eaLnBrk="1" hangingPunct="1"/>
              <a:t>95</a:t>
            </a:fld>
            <a:endParaRPr lang="en-US" altLang="en-US" sz="1200" dirty="0"/>
          </a:p>
        </p:txBody>
      </p:sp>
    </p:spTree>
    <p:extLst>
      <p:ext uri="{BB962C8B-B14F-4D97-AF65-F5344CB8AC3E}">
        <p14:creationId xmlns:p14="http://schemas.microsoft.com/office/powerpoint/2010/main" val="19243228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Cushing triad</a:t>
            </a:r>
            <a:endParaRPr lang="en-IN" altLang="en-US" dirty="0">
              <a:latin typeface="Times New Roman" charset="0"/>
              <a:ea typeface="MS PGothic" charset="-128"/>
            </a:endParaRPr>
          </a:p>
          <a:p>
            <a:r>
              <a:rPr lang="en-US" altLang="en-US" dirty="0">
                <a:latin typeface="Times New Roman" charset="0"/>
                <a:ea typeface="MS PGothic" charset="-128"/>
              </a:rPr>
              <a:t>        a.    Increased blood pressure (hypertension), decreased heart rate (bradycardia), and irregular respirations (Cheyne-Stokes or Biot)</a:t>
            </a:r>
            <a:endParaRPr lang="en-IN" altLang="en-US" dirty="0">
              <a:latin typeface="Times New Roman" charset="0"/>
              <a:ea typeface="MS PGothic" charset="-128"/>
            </a:endParaRPr>
          </a:p>
          <a:p>
            <a:r>
              <a:rPr lang="en-US" altLang="en-US" dirty="0">
                <a:latin typeface="Times New Roman" charset="0"/>
                <a:ea typeface="MS PGothic" charset="-128"/>
              </a:rPr>
              <a:t>        b.    If this process is allowed to continue, it is a fatal injury.</a:t>
            </a:r>
            <a:r>
              <a:rPr lang="en-IN" altLang="en-US" sz="1200" dirty="0">
                <a:effectLst/>
                <a:latin typeface="Times New Roman" charset="0"/>
                <a:ea typeface="MS PGothic" charset="-128"/>
              </a:rPr>
              <a:t>  </a:t>
            </a:r>
          </a:p>
          <a:p>
            <a:r>
              <a:rPr lang="en-IN" sz="1200" dirty="0">
                <a:effectLst/>
                <a:latin typeface="Times New Roman" charset="0"/>
                <a:ea typeface="MS PGothic" charset="-128"/>
              </a:rPr>
              <a:t>        </a:t>
            </a:r>
            <a:r>
              <a:rPr lang="en-US" sz="1200" dirty="0">
                <a:effectLst/>
                <a:latin typeface="Times New Roman" panose="02020603050405020304" pitchFamily="18" charset="0"/>
                <a:ea typeface="Times New Roman" panose="02020603050405020304" pitchFamily="18" charset="0"/>
              </a:rPr>
              <a:t>c.    Manage shock, administer oxygen, and ventilate as necessary, avoiding hyperventilation.</a:t>
            </a:r>
          </a:p>
          <a:p>
            <a:endParaRPr lang="en-US" altLang="en-US" dirty="0">
              <a:latin typeface="Times New Roman" charset="0"/>
              <a:ea typeface="MS PGothic" charset="-128"/>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2E6D2F-F1B2-0B40-A60D-CC9F43849E1A}" type="slidenum">
              <a:rPr lang="en-US" altLang="en-US" sz="1200"/>
              <a:pPr eaLnBrk="1" hangingPunct="1"/>
              <a:t>96</a:t>
            </a:fld>
            <a:endParaRPr lang="en-US" altLang="en-US" sz="1200" dirty="0"/>
          </a:p>
        </p:txBody>
      </p:sp>
    </p:spTree>
    <p:extLst>
      <p:ext uri="{BB962C8B-B14F-4D97-AF65-F5344CB8AC3E}">
        <p14:creationId xmlns:p14="http://schemas.microsoft.com/office/powerpoint/2010/main" val="9902312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Emergency Medical Care of Spinal Injuries</a:t>
            </a:r>
          </a:p>
          <a:p>
            <a:r>
              <a:rPr lang="en-US" altLang="en-US" dirty="0">
                <a:latin typeface="Times New Roman" charset="0"/>
                <a:ea typeface="MS PGothic" charset="-128"/>
              </a:rPr>
              <a:t>A.    Remember to follow standard precautions.</a:t>
            </a:r>
            <a:endParaRPr lang="en-IN" altLang="en-US" dirty="0">
              <a:latin typeface="Times New Roman" charset="0"/>
              <a:ea typeface="MS PGothic" charset="-128"/>
            </a:endParaRPr>
          </a:p>
          <a:p>
            <a:r>
              <a:rPr lang="en-US" altLang="en-US" dirty="0">
                <a:latin typeface="Times New Roman" charset="0"/>
                <a:ea typeface="MS PGothic" charset="-128"/>
              </a:rPr>
              <a:t>B.    Maintain the patient’s airway while keeping the spine in the proper position, assess respirations, and give supplemental oxygen.</a:t>
            </a: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9A9020-899B-F841-A666-1A6E61A4765E}" type="slidenum">
              <a:rPr lang="en-US" altLang="en-US" sz="1200"/>
              <a:pPr eaLnBrk="1" hangingPunct="1"/>
              <a:t>97</a:t>
            </a:fld>
            <a:endParaRPr lang="en-US" altLang="en-US" sz="1200" dirty="0"/>
          </a:p>
        </p:txBody>
      </p:sp>
    </p:spTree>
    <p:extLst>
      <p:ext uri="{BB962C8B-B14F-4D97-AF65-F5344CB8AC3E}">
        <p14:creationId xmlns:p14="http://schemas.microsoft.com/office/powerpoint/2010/main" val="19658885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Managing the airway</a:t>
            </a:r>
            <a:endParaRPr lang="en-IN" altLang="en-US" dirty="0">
              <a:latin typeface="Times New Roman" charset="0"/>
              <a:ea typeface="MS PGothic" charset="-128"/>
            </a:endParaRPr>
          </a:p>
          <a:p>
            <a:r>
              <a:rPr lang="en-US" altLang="en-US" dirty="0">
                <a:latin typeface="Times New Roman" charset="0"/>
                <a:ea typeface="MS PGothic" charset="-128"/>
              </a:rPr>
              <a:t>       1.    Perform the jaw-thrust maneuver to open the airway.</a:t>
            </a:r>
            <a:endParaRPr lang="en-IN" altLang="en-US" dirty="0">
              <a:latin typeface="Times New Roman" charset="0"/>
              <a:ea typeface="MS PGothic" charset="-128"/>
            </a:endParaRPr>
          </a:p>
          <a:p>
            <a:r>
              <a:rPr lang="en-US" altLang="en-US" dirty="0">
                <a:latin typeface="Times New Roman" charset="0"/>
                <a:ea typeface="MS PGothic" charset="-128"/>
              </a:rPr>
              <a:t>       2.    Consider inserting an oropharyngeal airway.</a:t>
            </a:r>
            <a:endParaRPr lang="en-IN" altLang="en-US" dirty="0">
              <a:latin typeface="Times New Roman" charset="0"/>
              <a:ea typeface="MS PGothic" charset="-128"/>
            </a:endParaRPr>
          </a:p>
          <a:p>
            <a:r>
              <a:rPr lang="en-US" altLang="en-US" dirty="0">
                <a:latin typeface="Times New Roman" charset="0"/>
                <a:ea typeface="MS PGothic" charset="-128"/>
              </a:rPr>
              <a:t>       3.    Have a suctioning unit available.</a:t>
            </a:r>
            <a:endParaRPr lang="en-IN" altLang="en-US" dirty="0">
              <a:latin typeface="Times New Roman" charset="0"/>
              <a:ea typeface="MS PGothic" charset="-128"/>
            </a:endParaRPr>
          </a:p>
          <a:p>
            <a:r>
              <a:rPr lang="en-US" altLang="en-US" dirty="0">
                <a:latin typeface="Times New Roman" charset="0"/>
                <a:ea typeface="MS PGothic" charset="-128"/>
              </a:rPr>
              <a:t>       4.    Provide supplemental oxygen.</a:t>
            </a: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EED9D3-9925-D542-968A-BA9141B231FA}" type="slidenum">
              <a:rPr lang="en-US" altLang="en-US" sz="1200"/>
              <a:pPr eaLnBrk="1" hangingPunct="1"/>
              <a:t>98</a:t>
            </a:fld>
            <a:endParaRPr lang="en-US" altLang="en-US" sz="1200" dirty="0"/>
          </a:p>
        </p:txBody>
      </p:sp>
    </p:spTree>
    <p:extLst>
      <p:ext uri="{BB962C8B-B14F-4D97-AF65-F5344CB8AC3E}">
        <p14:creationId xmlns:p14="http://schemas.microsoft.com/office/powerpoint/2010/main" val="16532532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 shows how to perform the jaw-thrust maneuver.</a:t>
            </a: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87B8FDE-642D-654B-970A-BD6A6F2733D7}" type="slidenum">
              <a:rPr lang="en-US" altLang="en-US" sz="1200"/>
              <a:pPr eaLnBrk="1" hangingPunct="1"/>
              <a:t>99</a:t>
            </a:fld>
            <a:endParaRPr lang="en-US" altLang="en-US" sz="1200" dirty="0"/>
          </a:p>
        </p:txBody>
      </p:sp>
    </p:spTree>
    <p:extLst>
      <p:ext uri="{BB962C8B-B14F-4D97-AF65-F5344CB8AC3E}">
        <p14:creationId xmlns:p14="http://schemas.microsoft.com/office/powerpoint/2010/main" val="20844688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Spinal motion restriction of the cervical spine</a:t>
            </a:r>
            <a:endParaRPr lang="en-IN" altLang="en-US" dirty="0">
              <a:latin typeface="Times New Roman" charset="0"/>
              <a:ea typeface="MS PGothic" charset="-128"/>
            </a:endParaRPr>
          </a:p>
          <a:p>
            <a:r>
              <a:rPr lang="en-US" altLang="en-US" dirty="0">
                <a:latin typeface="Times New Roman" charset="0"/>
                <a:ea typeface="MS PGothic" charset="-128"/>
              </a:rPr>
              <a:t>       1.    Immobilize the head and trunk so that bone fragments do not cause further damage.</a:t>
            </a:r>
            <a:endParaRPr lang="en-IN" altLang="en-US" dirty="0">
              <a:latin typeface="Times New Roman" charset="0"/>
              <a:ea typeface="MS PGothic" charset="-128"/>
            </a:endParaRPr>
          </a:p>
          <a:p>
            <a:r>
              <a:rPr lang="en-US" altLang="en-US" dirty="0">
                <a:latin typeface="Times New Roman" charset="0"/>
                <a:ea typeface="MS PGothic" charset="-128"/>
              </a:rPr>
              <a:t>       2.    Even small movements can cause significant injury to the spinal cord.</a:t>
            </a:r>
            <a:endParaRPr lang="en-IN" altLang="en-US" dirty="0">
              <a:latin typeface="Times New Roman" charset="0"/>
              <a:ea typeface="MS PGothic" charset="-128"/>
            </a:endParaRPr>
          </a:p>
          <a:p>
            <a:r>
              <a:rPr lang="en-US" altLang="en-US" dirty="0">
                <a:latin typeface="Times New Roman" charset="0"/>
                <a:ea typeface="MS PGothic" charset="-128"/>
              </a:rPr>
              <a:t>       3.    Follow the steps in Skill Drill 29-1.</a:t>
            </a:r>
            <a:endParaRPr lang="en-IN" altLang="en-US" dirty="0">
              <a:latin typeface="Times New Roman" charset="0"/>
              <a:ea typeface="MS PGothic" charset="-128"/>
            </a:endParaRPr>
          </a:p>
          <a:p>
            <a:r>
              <a:rPr lang="en-US" altLang="en-US" dirty="0">
                <a:latin typeface="Times New Roman" charset="0"/>
                <a:ea typeface="MS PGothic" charset="-128"/>
              </a:rPr>
              <a:t>       4.    Never force the head into a neutral, in-line position; do not move the head any farther if the patient reports any of the following symptoms:</a:t>
            </a:r>
            <a:endParaRPr lang="en-IN" altLang="en-US" dirty="0">
              <a:latin typeface="Times New Roman" charset="0"/>
              <a:ea typeface="MS PGothic" charset="-128"/>
            </a:endParaRPr>
          </a:p>
          <a:p>
            <a:r>
              <a:rPr lang="en-US" altLang="en-US" dirty="0">
                <a:latin typeface="Times New Roman" charset="0"/>
                <a:ea typeface="MS PGothic" charset="-128"/>
              </a:rPr>
              <a:t>              a.    Muscle spasms in the neck</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Substantial increased pain</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Numbness, tingling, or weakness in the arms or legs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Compromised airway or ventilations</a:t>
            </a:r>
            <a:endParaRPr lang="en-IN" altLang="en-US" dirty="0">
              <a:latin typeface="Times New Roman" charset="0"/>
              <a:ea typeface="MS PGothic" charset="-128"/>
            </a:endParaRPr>
          </a:p>
          <a:p>
            <a:r>
              <a:rPr lang="en-US" altLang="en-US" dirty="0">
                <a:latin typeface="Times New Roman" charset="0"/>
                <a:ea typeface="MS PGothic" charset="-128"/>
              </a:rPr>
              <a:t>      5.    In these situations, stabilize the patient in his or her current position.</a:t>
            </a:r>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D4EC16-CE2C-9044-951E-4972C67234B4}"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176774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29</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lnSpc>
                <a:spcPct val="105000"/>
              </a:lnSpc>
              <a:spcBef>
                <a:spcPts val="200"/>
              </a:spcBef>
            </a:pPr>
            <a:r>
              <a:rPr lang="en-US" altLang="en-US" dirty="0">
                <a:latin typeface="Arial" charset="0"/>
              </a:rPr>
              <a:t>Head and Spine Injuries</a:t>
            </a:r>
          </a:p>
        </p:txBody>
      </p:sp>
      <p:pic>
        <p:nvPicPr>
          <p:cNvPr id="6" name="Picture 5"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Central Nervous System </a:t>
            </a:r>
            <a:r>
              <a:rPr lang="en-US" altLang="en-US" sz="2000" b="0" dirty="0"/>
              <a:t>(1 of 9)</a:t>
            </a:r>
          </a:p>
        </p:txBody>
      </p:sp>
      <p:sp>
        <p:nvSpPr>
          <p:cNvPr id="12291" name="Content Placeholder 2"/>
          <p:cNvSpPr>
            <a:spLocks noGrp="1"/>
          </p:cNvSpPr>
          <p:nvPr>
            <p:ph type="body" idx="1"/>
          </p:nvPr>
        </p:nvSpPr>
        <p:spPr/>
        <p:txBody>
          <a:bodyPr rIns="228600"/>
          <a:lstStyle/>
          <a:p>
            <a:pPr>
              <a:spcBef>
                <a:spcPct val="35000"/>
              </a:spcBef>
            </a:pPr>
            <a:r>
              <a:rPr lang="en-US" altLang="en-US" dirty="0"/>
              <a:t>Includes the brain and spinal cord</a:t>
            </a:r>
          </a:p>
          <a:p>
            <a:pPr>
              <a:spcBef>
                <a:spcPct val="35000"/>
              </a:spcBef>
            </a:pPr>
            <a:r>
              <a:rPr lang="en-US" altLang="en-US" dirty="0"/>
              <a:t>The brain controls the body and is the center of consciousness.</a:t>
            </a:r>
          </a:p>
          <a:p>
            <a:pPr>
              <a:spcBef>
                <a:spcPct val="35000"/>
              </a:spcBef>
            </a:pPr>
            <a:r>
              <a:rPr lang="en-US" altLang="en-US" dirty="0"/>
              <a:t>Brain is divided into three major areas:</a:t>
            </a:r>
          </a:p>
          <a:p>
            <a:pPr lvl="1">
              <a:spcBef>
                <a:spcPct val="35000"/>
              </a:spcBef>
            </a:pPr>
            <a:r>
              <a:rPr lang="en-US" altLang="en-US" dirty="0"/>
              <a:t>Cerebrum</a:t>
            </a:r>
          </a:p>
          <a:p>
            <a:pPr lvl="1">
              <a:spcBef>
                <a:spcPct val="35000"/>
              </a:spcBef>
            </a:pPr>
            <a:r>
              <a:rPr lang="en-US" altLang="en-US" dirty="0"/>
              <a:t>Cerebellum</a:t>
            </a:r>
          </a:p>
          <a:p>
            <a:pPr lvl="1">
              <a:spcBef>
                <a:spcPct val="35000"/>
              </a:spcBef>
            </a:pPr>
            <a:r>
              <a:rPr lang="en-US" altLang="en-US" dirty="0"/>
              <a:t>Brainstem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pPr>
            <a:r>
              <a:rPr lang="en-US" altLang="en-US" dirty="0"/>
              <a:t>Emergency Medical Care of Spinal Injuries </a:t>
            </a:r>
            <a:r>
              <a:rPr lang="en-US" altLang="en-US" sz="2000" b="0" dirty="0"/>
              <a:t>(4 of 6)</a:t>
            </a:r>
          </a:p>
        </p:txBody>
      </p:sp>
      <p:sp>
        <p:nvSpPr>
          <p:cNvPr id="104451" name="Rectangle 3"/>
          <p:cNvSpPr>
            <a:spLocks noGrp="1" noChangeArrowheads="1"/>
          </p:cNvSpPr>
          <p:nvPr>
            <p:ph type="body" idx="1"/>
          </p:nvPr>
        </p:nvSpPr>
        <p:spPr/>
        <p:txBody>
          <a:bodyPr rIns="228600"/>
          <a:lstStyle/>
          <a:p>
            <a:pPr>
              <a:spcBef>
                <a:spcPct val="35000"/>
              </a:spcBef>
            </a:pPr>
            <a:r>
              <a:rPr lang="en-US" altLang="en-US" dirty="0"/>
              <a:t>Spinal motion restriction of the cervical spine</a:t>
            </a:r>
          </a:p>
          <a:p>
            <a:pPr lvl="1">
              <a:spcBef>
                <a:spcPct val="35000"/>
              </a:spcBef>
            </a:pPr>
            <a:r>
              <a:rPr lang="en-US" altLang="en-US" dirty="0"/>
              <a:t>Immobilize the head and trunk so that bone fragments do not cause further damage.</a:t>
            </a:r>
          </a:p>
          <a:p>
            <a:pPr lvl="1">
              <a:spcBef>
                <a:spcPct val="35000"/>
              </a:spcBef>
            </a:pPr>
            <a:r>
              <a:rPr lang="en-US" altLang="en-US" dirty="0"/>
              <a:t>Never force the head into a neutral, in-line position.</a:t>
            </a:r>
          </a:p>
          <a:p>
            <a:pPr lvl="1">
              <a:spcBef>
                <a:spcPct val="35000"/>
              </a:spcBef>
            </a:pPr>
            <a:r>
              <a:rPr lang="en-US" altLang="en-US" dirty="0"/>
              <a:t>Immobilize the patient in his or her current position.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5000"/>
              </a:lnSpc>
            </a:pPr>
            <a:r>
              <a:rPr lang="en-US" altLang="en-US" dirty="0"/>
              <a:t>Emergency Medical Care of Spinal Injuries </a:t>
            </a:r>
            <a:r>
              <a:rPr lang="en-US" altLang="en-US" sz="2000" b="0" dirty="0"/>
              <a:t>(5 of 6)</a:t>
            </a:r>
          </a:p>
        </p:txBody>
      </p:sp>
      <p:sp>
        <p:nvSpPr>
          <p:cNvPr id="105475" name="Rectangle 3"/>
          <p:cNvSpPr>
            <a:spLocks noGrp="1" noChangeArrowheads="1"/>
          </p:cNvSpPr>
          <p:nvPr>
            <p:ph type="body" idx="1"/>
          </p:nvPr>
        </p:nvSpPr>
        <p:spPr>
          <a:xfrm>
            <a:off x="914400" y="1447800"/>
            <a:ext cx="5791200" cy="4800600"/>
          </a:xfrm>
        </p:spPr>
        <p:txBody>
          <a:bodyPr rIns="228600"/>
          <a:lstStyle/>
          <a:p>
            <a:r>
              <a:rPr lang="en-US" altLang="en-US" dirty="0"/>
              <a:t>Cervical collars </a:t>
            </a:r>
          </a:p>
          <a:p>
            <a:pPr lvl="1"/>
            <a:r>
              <a:rPr lang="en-US" altLang="en-US" dirty="0"/>
              <a:t>Provide preliminary, partial support</a:t>
            </a:r>
          </a:p>
          <a:p>
            <a:pPr lvl="1"/>
            <a:r>
              <a:rPr lang="en-US" altLang="en-US" dirty="0"/>
              <a:t>Should be applied to every patient who has a possible spinal injury </a:t>
            </a:r>
          </a:p>
          <a:p>
            <a:pPr lvl="1"/>
            <a:r>
              <a:rPr lang="en-US" altLang="en-US" dirty="0"/>
              <a:t>To be effective, a rigid cervical collar must be the correct size.  </a:t>
            </a:r>
          </a:p>
        </p:txBody>
      </p:sp>
      <p:pic>
        <p:nvPicPr>
          <p:cNvPr id="20482" name="Picture 2" descr="A photo shows two paramedics holding the neck of a patient wearing a cervical collar around their neck.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891" y="1479550"/>
            <a:ext cx="3970440" cy="27287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80301" y="4208342"/>
            <a:ext cx="5590161" cy="1200329"/>
          </a:xfrm>
          <a:prstGeom prst="rect">
            <a:avLst/>
          </a:prstGeom>
        </p:spPr>
        <p:txBody>
          <a:bodyPr wrap="square">
            <a:spAutoFit/>
          </a:bodyPr>
          <a:lstStyle/>
          <a:p>
            <a:r>
              <a:rPr lang="en-US" b="1" dirty="0"/>
              <a:t>FIGURE 29-23 </a:t>
            </a:r>
            <a:r>
              <a:rPr lang="en-US" dirty="0"/>
              <a:t>Proper fit is essential in applying a cervical</a:t>
            </a:r>
          </a:p>
          <a:p>
            <a:r>
              <a:rPr lang="en-US" dirty="0"/>
              <a:t>collar. The collar should rest on the shoulder girdle and</a:t>
            </a:r>
          </a:p>
          <a:p>
            <a:r>
              <a:rPr lang="en-US" dirty="0"/>
              <a:t>provide firm support under both sides of the mandible</a:t>
            </a:r>
          </a:p>
          <a:p>
            <a:r>
              <a:rPr lang="en-US" dirty="0"/>
              <a:t>without obstructing the airway or any ventilation efforts.</a:t>
            </a:r>
          </a:p>
        </p:txBody>
      </p:sp>
      <p:sp>
        <p:nvSpPr>
          <p:cNvPr id="3" name="Rectangle 2"/>
          <p:cNvSpPr/>
          <p:nvPr/>
        </p:nvSpPr>
        <p:spPr>
          <a:xfrm>
            <a:off x="6154365" y="540867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pPr>
            <a:r>
              <a:rPr lang="en-US" altLang="en-US" dirty="0"/>
              <a:t>Emergency Medical Care of Spinal Injuries </a:t>
            </a:r>
            <a:r>
              <a:rPr lang="en-US" altLang="en-US" sz="2000" b="0" dirty="0"/>
              <a:t>(6 of 6)</a:t>
            </a:r>
          </a:p>
        </p:txBody>
      </p:sp>
      <p:sp>
        <p:nvSpPr>
          <p:cNvPr id="106499" name="Rectangle 3"/>
          <p:cNvSpPr>
            <a:spLocks noGrp="1" noChangeArrowheads="1"/>
          </p:cNvSpPr>
          <p:nvPr>
            <p:ph type="body" idx="1"/>
          </p:nvPr>
        </p:nvSpPr>
        <p:spPr/>
        <p:txBody>
          <a:bodyPr rIns="228600"/>
          <a:lstStyle/>
          <a:p>
            <a:r>
              <a:rPr lang="en-US" altLang="en-US" dirty="0"/>
              <a:t>Cervical collars (cont’d)</a:t>
            </a:r>
          </a:p>
          <a:p>
            <a:pPr lvl="1"/>
            <a:r>
              <a:rPr lang="en-US" altLang="en-US" dirty="0"/>
              <a:t>Once the patient’s head and neck have been manually stabilized, assess the pulse, motor functions, and sensation in all extremities. Then assess the cervical spine area and neck. </a:t>
            </a:r>
          </a:p>
          <a:p>
            <a:pPr lvl="1"/>
            <a:r>
              <a:rPr lang="en-US" altLang="en-US" dirty="0"/>
              <a:t>Maintain manual support until the patient has been fully secured to the backboard or vacuum mattress.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nSpc>
                <a:spcPct val="85000"/>
              </a:lnSpc>
            </a:pPr>
            <a:r>
              <a:rPr lang="en-US" altLang="en-US" dirty="0"/>
              <a:t>Preparation for Transport </a:t>
            </a:r>
            <a:r>
              <a:rPr lang="en-US" altLang="en-US" sz="2000" b="0" dirty="0"/>
              <a:t>(1 of 7)</a:t>
            </a:r>
          </a:p>
        </p:txBody>
      </p:sp>
      <p:sp>
        <p:nvSpPr>
          <p:cNvPr id="107523" name="Content Placeholder 2"/>
          <p:cNvSpPr>
            <a:spLocks noGrp="1"/>
          </p:cNvSpPr>
          <p:nvPr>
            <p:ph type="body" idx="1"/>
          </p:nvPr>
        </p:nvSpPr>
        <p:spPr/>
        <p:txBody>
          <a:bodyPr rIns="228600"/>
          <a:lstStyle/>
          <a:p>
            <a:pPr>
              <a:spcBef>
                <a:spcPct val="35000"/>
              </a:spcBef>
            </a:pPr>
            <a:r>
              <a:rPr lang="en-US" altLang="en-US" dirty="0"/>
              <a:t>Supine patients</a:t>
            </a:r>
          </a:p>
          <a:p>
            <a:pPr lvl="1">
              <a:spcBef>
                <a:spcPct val="35000"/>
              </a:spcBef>
            </a:pPr>
            <a:r>
              <a:rPr lang="en-US" altLang="en-US" dirty="0"/>
              <a:t>Secure to a long backboard or vacuum mattress.</a:t>
            </a:r>
          </a:p>
          <a:p>
            <a:pPr lvl="1">
              <a:spcBef>
                <a:spcPct val="35000"/>
              </a:spcBef>
            </a:pPr>
            <a:r>
              <a:rPr lang="en-US" altLang="en-US" dirty="0"/>
              <a:t>Another procedure to move a patient from the ground to a backboard is the four-person log roll.</a:t>
            </a:r>
          </a:p>
          <a:p>
            <a:pPr lvl="1">
              <a:spcBef>
                <a:spcPct val="35000"/>
              </a:spcBef>
            </a:pPr>
            <a:r>
              <a:rPr lang="en-US" altLang="en-US" dirty="0"/>
              <a:t>You may also slide the patient onto a backboard or vacuum mattress.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nSpc>
                <a:spcPct val="85000"/>
              </a:lnSpc>
            </a:pPr>
            <a:r>
              <a:rPr lang="en-US" altLang="en-US" dirty="0"/>
              <a:t>Preparation for Transport </a:t>
            </a:r>
            <a:r>
              <a:rPr lang="en-US" altLang="en-US" sz="2000" b="0" dirty="0"/>
              <a:t>(2 of 7)</a:t>
            </a:r>
          </a:p>
        </p:txBody>
      </p:sp>
      <p:sp>
        <p:nvSpPr>
          <p:cNvPr id="108547" name="Content Placeholder 2"/>
          <p:cNvSpPr>
            <a:spLocks noGrp="1"/>
          </p:cNvSpPr>
          <p:nvPr>
            <p:ph type="body" idx="1"/>
          </p:nvPr>
        </p:nvSpPr>
        <p:spPr/>
        <p:txBody>
          <a:bodyPr rIns="228600"/>
          <a:lstStyle/>
          <a:p>
            <a:r>
              <a:rPr lang="en-US" altLang="en-US" dirty="0"/>
              <a:t>Vacuum mattress</a:t>
            </a:r>
          </a:p>
          <a:p>
            <a:pPr lvl="1">
              <a:spcBef>
                <a:spcPts val="900"/>
              </a:spcBef>
            </a:pPr>
            <a:r>
              <a:rPr lang="en-US" altLang="en-US" dirty="0"/>
              <a:t>An alternative to the long backboard is a vacuum mattress.</a:t>
            </a:r>
          </a:p>
          <a:p>
            <a:pPr lvl="1">
              <a:spcBef>
                <a:spcPts val="900"/>
              </a:spcBef>
            </a:pPr>
            <a:r>
              <a:rPr lang="en-US" altLang="en-US" dirty="0"/>
              <a:t>Molds to the specific contours of patient’s body </a:t>
            </a:r>
          </a:p>
          <a:p>
            <a:pPr lvl="1">
              <a:spcBef>
                <a:spcPts val="900"/>
              </a:spcBef>
            </a:pPr>
            <a:r>
              <a:rPr lang="en-US" altLang="en-US" dirty="0"/>
              <a:t>Excellent for the elderly or a patient with abnormal curvature of the spine</a:t>
            </a:r>
          </a:p>
          <a:p>
            <a:pPr lvl="1">
              <a:spcBef>
                <a:spcPts val="900"/>
              </a:spcBef>
            </a:pPr>
            <a:r>
              <a:rPr lang="en-US" altLang="en-US" dirty="0"/>
              <a:t>Can be used on a supine, sitting, or standing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a:lnSpc>
                <a:spcPct val="85000"/>
              </a:lnSpc>
            </a:pPr>
            <a:r>
              <a:rPr lang="en-US" altLang="en-US" dirty="0"/>
              <a:t>Preparation for Transport </a:t>
            </a:r>
            <a:r>
              <a:rPr lang="en-US" altLang="en-US" sz="2000" b="0" dirty="0"/>
              <a:t>(3 of 7)</a:t>
            </a:r>
          </a:p>
        </p:txBody>
      </p:sp>
      <p:sp>
        <p:nvSpPr>
          <p:cNvPr id="109571" name="Content Placeholder 2"/>
          <p:cNvSpPr>
            <a:spLocks noGrp="1"/>
          </p:cNvSpPr>
          <p:nvPr>
            <p:ph type="body" idx="1"/>
          </p:nvPr>
        </p:nvSpPr>
        <p:spPr/>
        <p:txBody>
          <a:bodyPr rIns="228600"/>
          <a:lstStyle/>
          <a:p>
            <a:pPr>
              <a:spcBef>
                <a:spcPct val="35000"/>
              </a:spcBef>
            </a:pPr>
            <a:r>
              <a:rPr lang="en-US" altLang="en-US" dirty="0"/>
              <a:t>Sitting patients</a:t>
            </a:r>
          </a:p>
          <a:p>
            <a:pPr lvl="1">
              <a:spcBef>
                <a:spcPct val="35000"/>
              </a:spcBef>
            </a:pPr>
            <a:r>
              <a:rPr lang="en-US" altLang="en-US" dirty="0"/>
              <a:t>Use a short backboard to restrict movement of the cervical and thoracic spine.</a:t>
            </a:r>
          </a:p>
          <a:p>
            <a:pPr lvl="1">
              <a:spcBef>
                <a:spcPct val="35000"/>
              </a:spcBef>
            </a:pPr>
            <a:r>
              <a:rPr lang="en-US" altLang="en-US" dirty="0"/>
              <a:t>Then secure the short board to the long board.</a:t>
            </a:r>
          </a:p>
          <a:p>
            <a:pPr lvl="1">
              <a:spcBef>
                <a:spcPct val="35000"/>
              </a:spcBef>
            </a:pPr>
            <a:r>
              <a:rPr lang="en-US" altLang="en-US" dirty="0"/>
              <a:t>Exceptions include situations in which:</a:t>
            </a:r>
          </a:p>
          <a:p>
            <a:pPr lvl="2">
              <a:spcBef>
                <a:spcPts val="900"/>
              </a:spcBef>
            </a:pPr>
            <a:r>
              <a:rPr lang="en-US" altLang="en-US" sz="2000" dirty="0"/>
              <a:t>You or the patient is in danger.</a:t>
            </a:r>
          </a:p>
          <a:p>
            <a:pPr lvl="2">
              <a:spcBef>
                <a:spcPts val="900"/>
              </a:spcBef>
            </a:pPr>
            <a:r>
              <a:rPr lang="en-US" altLang="en-US" sz="2000" dirty="0"/>
              <a:t>You need immediate access to other patients.</a:t>
            </a:r>
          </a:p>
          <a:p>
            <a:pPr lvl="2">
              <a:spcBef>
                <a:spcPts val="900"/>
              </a:spcBef>
            </a:pPr>
            <a:r>
              <a:rPr lang="en-US" altLang="en-US" sz="2000" dirty="0"/>
              <a:t>The patient</a:t>
            </a:r>
            <a:r>
              <a:rPr lang="ja-JP" altLang="en-US" sz="2000" dirty="0"/>
              <a:t>’</a:t>
            </a:r>
            <a:r>
              <a:rPr lang="en-US" altLang="ja-JP" sz="2000" dirty="0"/>
              <a:t>s injuries justify urgent removal.</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nSpc>
                <a:spcPct val="85000"/>
              </a:lnSpc>
            </a:pPr>
            <a:r>
              <a:rPr lang="en-US" altLang="en-US" dirty="0"/>
              <a:t>Preparation for Transport </a:t>
            </a:r>
            <a:r>
              <a:rPr lang="en-US" altLang="en-US" sz="2000" b="0" dirty="0"/>
              <a:t>(4 of 7)</a:t>
            </a:r>
          </a:p>
        </p:txBody>
      </p:sp>
      <p:sp>
        <p:nvSpPr>
          <p:cNvPr id="112643" name="Content Placeholder 2"/>
          <p:cNvSpPr>
            <a:spLocks noGrp="1"/>
          </p:cNvSpPr>
          <p:nvPr>
            <p:ph idx="1"/>
          </p:nvPr>
        </p:nvSpPr>
        <p:spPr/>
        <p:txBody>
          <a:bodyPr rIns="228600"/>
          <a:lstStyle/>
          <a:p>
            <a:pPr>
              <a:spcBef>
                <a:spcPct val="35000"/>
              </a:spcBef>
              <a:defRPr/>
            </a:pPr>
            <a:r>
              <a:rPr lang="en-US" altLang="en-US" dirty="0"/>
              <a:t>Standing patients</a:t>
            </a:r>
          </a:p>
          <a:p>
            <a:pPr lvl="1">
              <a:spcBef>
                <a:spcPct val="35000"/>
              </a:spcBef>
              <a:defRPr/>
            </a:pPr>
            <a:r>
              <a:rPr lang="en-US" altLang="en-US" dirty="0"/>
              <a:t>Transfer patient to a position in which spinal motion restriction can be maintained.</a:t>
            </a:r>
          </a:p>
          <a:p>
            <a:pPr lvl="1">
              <a:spcBef>
                <a:spcPct val="35000"/>
              </a:spcBef>
              <a:defRPr/>
            </a:pPr>
            <a:r>
              <a:rPr lang="en-US" altLang="en-US" dirty="0"/>
              <a:t>Clinical indications for spinal motion restriction:</a:t>
            </a:r>
          </a:p>
          <a:p>
            <a:pPr lvl="2">
              <a:spcBef>
                <a:spcPct val="35000"/>
              </a:spcBef>
              <a:defRPr/>
            </a:pPr>
            <a:r>
              <a:rPr lang="en-US" altLang="en-US" sz="2000" dirty="0"/>
              <a:t>Spinal tenderness or pain</a:t>
            </a:r>
          </a:p>
          <a:p>
            <a:pPr lvl="2">
              <a:spcBef>
                <a:spcPct val="35000"/>
              </a:spcBef>
              <a:defRPr/>
            </a:pPr>
            <a:r>
              <a:rPr lang="en-US" altLang="en-US" sz="2000" dirty="0"/>
              <a:t>Altered level of consciousness</a:t>
            </a:r>
          </a:p>
          <a:p>
            <a:pPr lvl="2">
              <a:spcBef>
                <a:spcPct val="35000"/>
              </a:spcBef>
              <a:defRPr/>
            </a:pPr>
            <a:r>
              <a:rPr lang="en-US" altLang="en-US" sz="2000" dirty="0"/>
              <a:t>Neurologic deficits</a:t>
            </a:r>
          </a:p>
          <a:p>
            <a:pPr lvl="2">
              <a:spcBef>
                <a:spcPct val="35000"/>
              </a:spcBef>
              <a:defRPr/>
            </a:pPr>
            <a:r>
              <a:rPr lang="en-US" altLang="en-US" sz="2000" dirty="0"/>
              <a:t>Obvious spinal deformity</a:t>
            </a:r>
          </a:p>
          <a:p>
            <a:pPr lvl="2">
              <a:spcBef>
                <a:spcPct val="35000"/>
              </a:spcBef>
              <a:defRPr/>
            </a:pPr>
            <a:r>
              <a:rPr lang="en-US" altLang="en-US" sz="2000" dirty="0"/>
              <a:t>High-energy trauma in an intoxicated patient or one with a distracting injury </a:t>
            </a:r>
          </a:p>
          <a:p>
            <a:pPr marL="0" indent="0">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a:lnSpc>
                <a:spcPct val="85000"/>
              </a:lnSpc>
            </a:pPr>
            <a:r>
              <a:rPr lang="en-US" altLang="en-US" dirty="0"/>
              <a:t>Preparation for Transport </a:t>
            </a:r>
            <a:r>
              <a:rPr lang="en-US" altLang="en-US" sz="2000" b="0" dirty="0"/>
              <a:t>(5 of 7)</a:t>
            </a:r>
          </a:p>
        </p:txBody>
      </p:sp>
      <p:sp>
        <p:nvSpPr>
          <p:cNvPr id="111619" name="Content Placeholder 2"/>
          <p:cNvSpPr>
            <a:spLocks noGrp="1"/>
          </p:cNvSpPr>
          <p:nvPr>
            <p:ph type="body" idx="1"/>
          </p:nvPr>
        </p:nvSpPr>
        <p:spPr/>
        <p:txBody>
          <a:bodyPr rIns="228600"/>
          <a:lstStyle/>
          <a:p>
            <a:pPr>
              <a:spcBef>
                <a:spcPct val="35000"/>
              </a:spcBef>
            </a:pPr>
            <a:r>
              <a:rPr lang="en-US" altLang="en-US" dirty="0"/>
              <a:t>Spinal immobilization devices</a:t>
            </a:r>
          </a:p>
          <a:p>
            <a:pPr lvl="1">
              <a:spcBef>
                <a:spcPct val="35000"/>
              </a:spcBef>
            </a:pPr>
            <a:r>
              <a:rPr lang="en-US" altLang="en-US" dirty="0"/>
              <a:t>Assume the presence of spinal injury in all patients who have sustained head injuries.</a:t>
            </a:r>
          </a:p>
          <a:p>
            <a:pPr lvl="1">
              <a:spcBef>
                <a:spcPct val="35000"/>
              </a:spcBef>
            </a:pPr>
            <a:r>
              <a:rPr lang="en-US" altLang="en-US" dirty="0"/>
              <a:t>Use manual in-line stabilization or a cervical collar and long backboard.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dirty="0"/>
              <a:t>Preparation for Transport </a:t>
            </a:r>
            <a:r>
              <a:rPr lang="en-US" altLang="en-US" sz="2000" b="0" dirty="0"/>
              <a:t>(6 of 7)</a:t>
            </a:r>
          </a:p>
        </p:txBody>
      </p:sp>
      <p:sp>
        <p:nvSpPr>
          <p:cNvPr id="112643" name="Rectangle 3"/>
          <p:cNvSpPr>
            <a:spLocks noGrp="1" noChangeArrowheads="1"/>
          </p:cNvSpPr>
          <p:nvPr>
            <p:ph type="body" idx="1"/>
          </p:nvPr>
        </p:nvSpPr>
        <p:spPr>
          <a:xfrm>
            <a:off x="5791200" y="1447800"/>
            <a:ext cx="5994400" cy="4800600"/>
          </a:xfrm>
        </p:spPr>
        <p:txBody>
          <a:bodyPr rIns="228600"/>
          <a:lstStyle/>
          <a:p>
            <a:pPr>
              <a:spcBef>
                <a:spcPct val="35000"/>
              </a:spcBef>
            </a:pPr>
            <a:r>
              <a:rPr lang="en-US" altLang="en-US" dirty="0"/>
              <a:t>Short backboards</a:t>
            </a:r>
          </a:p>
          <a:p>
            <a:pPr lvl="1">
              <a:spcBef>
                <a:spcPct val="15000"/>
              </a:spcBef>
            </a:pPr>
            <a:r>
              <a:rPr lang="en-US" altLang="en-US" dirty="0"/>
              <a:t>Vest-type device and rigid short board</a:t>
            </a:r>
          </a:p>
          <a:p>
            <a:pPr lvl="1">
              <a:spcBef>
                <a:spcPct val="15000"/>
              </a:spcBef>
            </a:pPr>
            <a:r>
              <a:rPr lang="en-US" altLang="en-US" dirty="0"/>
              <a:t>Designed to immobilize and restrict movement of the head, neck, and torso</a:t>
            </a:r>
          </a:p>
          <a:p>
            <a:pPr lvl="1">
              <a:spcBef>
                <a:spcPct val="15000"/>
              </a:spcBef>
            </a:pPr>
            <a:r>
              <a:rPr lang="en-US" altLang="en-US" dirty="0"/>
              <a:t>Used to immobilize noncritical patients found in a sitting position</a:t>
            </a:r>
          </a:p>
        </p:txBody>
      </p:sp>
      <p:pic>
        <p:nvPicPr>
          <p:cNvPr id="21506" name="Picture 2" descr="A photo shows a common short board spinal precaution devic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99909"/>
            <a:ext cx="3812026" cy="40440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5524550"/>
            <a:ext cx="4390147" cy="646331"/>
          </a:xfrm>
          <a:prstGeom prst="rect">
            <a:avLst/>
          </a:prstGeom>
        </p:spPr>
        <p:txBody>
          <a:bodyPr wrap="square">
            <a:spAutoFit/>
          </a:bodyPr>
          <a:lstStyle/>
          <a:p>
            <a:r>
              <a:rPr lang="en-US" b="1" dirty="0"/>
              <a:t>FIGURE 29-25 </a:t>
            </a:r>
            <a:r>
              <a:rPr lang="en-US" dirty="0"/>
              <a:t>A common short-board spinal precaution device is a vest-type device.</a:t>
            </a:r>
          </a:p>
        </p:txBody>
      </p:sp>
      <p:sp>
        <p:nvSpPr>
          <p:cNvPr id="3" name="Rectangle 2"/>
          <p:cNvSpPr/>
          <p:nvPr/>
        </p:nvSpPr>
        <p:spPr>
          <a:xfrm>
            <a:off x="905660" y="6165858"/>
            <a:ext cx="115929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Kendrick 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dirty="0"/>
              <a:t>Preparation for Transport </a:t>
            </a:r>
            <a:r>
              <a:rPr lang="en-US" altLang="en-US" sz="2000" b="0" dirty="0"/>
              <a:t>(7 of 7)</a:t>
            </a:r>
          </a:p>
        </p:txBody>
      </p:sp>
      <p:sp>
        <p:nvSpPr>
          <p:cNvPr id="113667" name="Rectangle 3"/>
          <p:cNvSpPr>
            <a:spLocks noGrp="1" noChangeArrowheads="1"/>
          </p:cNvSpPr>
          <p:nvPr>
            <p:ph type="body" idx="1"/>
          </p:nvPr>
        </p:nvSpPr>
        <p:spPr>
          <a:xfrm>
            <a:off x="5689600" y="1447800"/>
            <a:ext cx="5892800" cy="4419600"/>
          </a:xfrm>
        </p:spPr>
        <p:txBody>
          <a:bodyPr rIns="228600"/>
          <a:lstStyle/>
          <a:p>
            <a:pPr>
              <a:lnSpc>
                <a:spcPct val="90000"/>
              </a:lnSpc>
              <a:spcBef>
                <a:spcPct val="35000"/>
              </a:spcBef>
            </a:pPr>
            <a:r>
              <a:rPr lang="en-US" altLang="en-US" dirty="0"/>
              <a:t>Long backboards</a:t>
            </a:r>
          </a:p>
          <a:p>
            <a:pPr lvl="1">
              <a:lnSpc>
                <a:spcPct val="90000"/>
              </a:lnSpc>
              <a:spcBef>
                <a:spcPct val="35000"/>
              </a:spcBef>
            </a:pPr>
            <a:r>
              <a:rPr lang="en-US" altLang="en-US" dirty="0"/>
              <a:t>Provide full body spinal immobilization and motion restriction to the head, neck, torso, pelvis, and extremities</a:t>
            </a:r>
          </a:p>
          <a:p>
            <a:pPr lvl="1">
              <a:lnSpc>
                <a:spcPct val="90000"/>
              </a:lnSpc>
              <a:spcBef>
                <a:spcPct val="35000"/>
              </a:spcBef>
            </a:pPr>
            <a:r>
              <a:rPr lang="en-US" altLang="en-US" dirty="0"/>
              <a:t>Used to immobilize patients found in any position</a:t>
            </a:r>
            <a:endParaRPr lang="en-US" altLang="en-US" b="1" dirty="0">
              <a:solidFill>
                <a:srgbClr val="FFFFFF"/>
              </a:solidFill>
            </a:endParaRPr>
          </a:p>
        </p:txBody>
      </p:sp>
      <p:pic>
        <p:nvPicPr>
          <p:cNvPr id="22530" name="Picture 2" descr="A photo shows three long backboard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620" y="1479550"/>
            <a:ext cx="3228838" cy="4124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1155" y="5603978"/>
            <a:ext cx="4390147" cy="923330"/>
          </a:xfrm>
          <a:prstGeom prst="rect">
            <a:avLst/>
          </a:prstGeom>
        </p:spPr>
        <p:txBody>
          <a:bodyPr wrap="square">
            <a:spAutoFit/>
          </a:bodyPr>
          <a:lstStyle/>
          <a:p>
            <a:r>
              <a:rPr lang="en-US" b="1" dirty="0"/>
              <a:t>FIGURE 29-26 </a:t>
            </a:r>
            <a:r>
              <a:rPr lang="en-US" dirty="0"/>
              <a:t>Long backboards provide full-body spinal motion restriction, including the head, neck, torso, pelvis, and extremities.</a:t>
            </a:r>
          </a:p>
        </p:txBody>
      </p:sp>
      <p:sp>
        <p:nvSpPr>
          <p:cNvPr id="3" name="Rectangle 2"/>
          <p:cNvSpPr/>
          <p:nvPr/>
        </p:nvSpPr>
        <p:spPr>
          <a:xfrm>
            <a:off x="901700" y="6488668"/>
            <a:ext cx="306365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meenon</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iStock</a:t>
            </a:r>
            <a:r>
              <a:rPr lang="en-US" sz="1000" dirty="0">
                <a:latin typeface="Arial" panose="020B0604020202020204" pitchFamily="34" charset="0"/>
                <a:cs typeface="Arial" panose="020B0604020202020204" pitchFamily="34" charset="0"/>
              </a:rPr>
              <a:t>/Getty Images Plus/Getty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Central Nervous System </a:t>
            </a:r>
            <a:r>
              <a:rPr lang="en-US" altLang="en-US" sz="2000" b="0" dirty="0"/>
              <a:t>(2 of 9)</a:t>
            </a:r>
          </a:p>
        </p:txBody>
      </p:sp>
      <p:pic>
        <p:nvPicPr>
          <p:cNvPr id="2050" name="Picture 2" descr="The cerebrum has the frontal lobe behind the forehead, parietal lobe at the top of the head, occipital lobe at the back of the head, the cerebellum at the back of the head, the brain stem in front of the cerebellum, the brain stem continues as the spinal cord after passing through the foramen magnum, at the base of the skull.&#10;" title="An illustration shows the sagittal view of the brain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380" y="1479550"/>
            <a:ext cx="4551498" cy="31925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4672102"/>
            <a:ext cx="6232188" cy="923330"/>
          </a:xfrm>
          <a:prstGeom prst="rect">
            <a:avLst/>
          </a:prstGeom>
        </p:spPr>
        <p:txBody>
          <a:bodyPr wrap="square">
            <a:spAutoFit/>
          </a:bodyPr>
          <a:lstStyle/>
          <a:p>
            <a:r>
              <a:rPr lang="en-US" b="1" dirty="0"/>
              <a:t>FIGURE 29-2 </a:t>
            </a:r>
            <a:r>
              <a:rPr lang="en-US" dirty="0"/>
              <a:t>The brain is part of the central nervous  system and is the organ that controls the body. It is divided into three major areas: the cerebrum, the cerebellum, and the brainstem.</a:t>
            </a:r>
          </a:p>
        </p:txBody>
      </p:sp>
      <p:sp>
        <p:nvSpPr>
          <p:cNvPr id="4" name="Rectangle 3"/>
          <p:cNvSpPr/>
          <p:nvPr/>
        </p:nvSpPr>
        <p:spPr>
          <a:xfrm>
            <a:off x="3048000" y="559543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a:lnSpc>
                <a:spcPct val="85000"/>
              </a:lnSpc>
            </a:pPr>
            <a:r>
              <a:rPr lang="en-US" altLang="en-US" dirty="0"/>
              <a:t>Helmet Removal </a:t>
            </a:r>
            <a:r>
              <a:rPr lang="en-US" altLang="en-US" sz="2000" b="0" dirty="0"/>
              <a:t>(1 of 6)</a:t>
            </a:r>
          </a:p>
        </p:txBody>
      </p:sp>
      <p:sp>
        <p:nvSpPr>
          <p:cNvPr id="114691" name="Content Placeholder 2"/>
          <p:cNvSpPr>
            <a:spLocks noGrp="1"/>
          </p:cNvSpPr>
          <p:nvPr>
            <p:ph type="body" idx="1"/>
          </p:nvPr>
        </p:nvSpPr>
        <p:spPr/>
        <p:txBody>
          <a:bodyPr rIns="228600"/>
          <a:lstStyle/>
          <a:p>
            <a:pPr>
              <a:spcBef>
                <a:spcPct val="35000"/>
              </a:spcBef>
            </a:pPr>
            <a:r>
              <a:rPr lang="en-US" altLang="en-US" dirty="0"/>
              <a:t>A helmet that fits well prevents the patient</a:t>
            </a:r>
            <a:r>
              <a:rPr lang="ja-JP" altLang="en-US" dirty="0"/>
              <a:t>’</a:t>
            </a:r>
            <a:r>
              <a:rPr lang="en-US" altLang="ja-JP" dirty="0"/>
              <a:t>s head from moving and should be left on, provided:</a:t>
            </a:r>
          </a:p>
          <a:p>
            <a:pPr lvl="1">
              <a:spcBef>
                <a:spcPct val="35000"/>
              </a:spcBef>
            </a:pPr>
            <a:r>
              <a:rPr lang="en-US" altLang="en-US" dirty="0"/>
              <a:t>There are no impending airway or breathing problems.</a:t>
            </a:r>
          </a:p>
          <a:p>
            <a:pPr lvl="1">
              <a:spcBef>
                <a:spcPct val="35000"/>
              </a:spcBef>
            </a:pPr>
            <a:r>
              <a:rPr lang="en-US" altLang="en-US" dirty="0"/>
              <a:t>It does not interfere with assessment and treatment of airway or ventilation problems.</a:t>
            </a:r>
          </a:p>
          <a:p>
            <a:pPr lvl="1">
              <a:spcBef>
                <a:spcPct val="35000"/>
              </a:spcBef>
            </a:pPr>
            <a:r>
              <a:rPr lang="en-US" altLang="en-US" dirty="0"/>
              <a:t>You can properly immobilize the spine.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a:lnSpc>
                <a:spcPct val="85000"/>
              </a:lnSpc>
            </a:pPr>
            <a:r>
              <a:rPr lang="en-US" altLang="en-US" dirty="0"/>
              <a:t>Helmet Removal </a:t>
            </a:r>
            <a:r>
              <a:rPr lang="en-US" altLang="en-US" sz="2000" b="0" dirty="0"/>
              <a:t>(2 of 6)</a:t>
            </a:r>
          </a:p>
        </p:txBody>
      </p:sp>
      <p:sp>
        <p:nvSpPr>
          <p:cNvPr id="115715" name="Content Placeholder 2"/>
          <p:cNvSpPr>
            <a:spLocks noGrp="1"/>
          </p:cNvSpPr>
          <p:nvPr>
            <p:ph type="body" idx="1"/>
          </p:nvPr>
        </p:nvSpPr>
        <p:spPr/>
        <p:txBody>
          <a:bodyPr rIns="228600"/>
          <a:lstStyle/>
          <a:p>
            <a:pPr>
              <a:spcBef>
                <a:spcPct val="35000"/>
              </a:spcBef>
            </a:pPr>
            <a:r>
              <a:rPr lang="en-US" altLang="en-US" dirty="0"/>
              <a:t>Remove a helmet if:</a:t>
            </a:r>
          </a:p>
          <a:p>
            <a:pPr lvl="1">
              <a:spcBef>
                <a:spcPct val="35000"/>
              </a:spcBef>
            </a:pPr>
            <a:r>
              <a:rPr lang="en-US" altLang="en-US" dirty="0"/>
              <a:t>It is a full-face helmet.</a:t>
            </a:r>
          </a:p>
          <a:p>
            <a:pPr lvl="1">
              <a:spcBef>
                <a:spcPct val="35000"/>
              </a:spcBef>
            </a:pPr>
            <a:r>
              <a:rPr lang="en-US" altLang="en-US" dirty="0"/>
              <a:t>It makes assessing or managing airway problems difficult. </a:t>
            </a:r>
          </a:p>
          <a:p>
            <a:pPr lvl="1">
              <a:spcBef>
                <a:spcPct val="35000"/>
              </a:spcBef>
            </a:pPr>
            <a:r>
              <a:rPr lang="en-US" altLang="en-US" dirty="0"/>
              <a:t>It prevents you from properly immobilizing the spine.</a:t>
            </a:r>
          </a:p>
          <a:p>
            <a:pPr lvl="1">
              <a:spcBef>
                <a:spcPct val="35000"/>
              </a:spcBef>
            </a:pPr>
            <a:r>
              <a:rPr lang="en-US" altLang="en-US" dirty="0"/>
              <a:t>It allows excessive head movement.</a:t>
            </a:r>
          </a:p>
          <a:p>
            <a:pPr lvl="1">
              <a:spcBef>
                <a:spcPct val="35000"/>
              </a:spcBef>
            </a:pPr>
            <a:r>
              <a:rPr lang="en-US" altLang="en-US" dirty="0"/>
              <a:t>The patient is in cardiac arrest.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pPr>
            <a:r>
              <a:rPr lang="en-US" altLang="en-US" dirty="0"/>
              <a:t>Helmet Removal </a:t>
            </a:r>
            <a:r>
              <a:rPr lang="en-US" altLang="en-US" sz="2000" b="0" dirty="0"/>
              <a:t>(3 of 6)</a:t>
            </a:r>
          </a:p>
        </p:txBody>
      </p:sp>
      <p:sp>
        <p:nvSpPr>
          <p:cNvPr id="120835" name="Rectangle 3"/>
          <p:cNvSpPr>
            <a:spLocks noGrp="1" noChangeArrowheads="1"/>
          </p:cNvSpPr>
          <p:nvPr>
            <p:ph type="body" idx="1"/>
          </p:nvPr>
        </p:nvSpPr>
        <p:spPr/>
        <p:txBody>
          <a:bodyPr rIns="228600"/>
          <a:lstStyle/>
          <a:p>
            <a:pPr>
              <a:spcBef>
                <a:spcPct val="35000"/>
              </a:spcBef>
              <a:defRPr/>
            </a:pPr>
            <a:r>
              <a:rPr lang="en-US" altLang="en-US" dirty="0"/>
              <a:t>Preferred method</a:t>
            </a:r>
          </a:p>
          <a:p>
            <a:pPr lvl="1">
              <a:spcBef>
                <a:spcPct val="35000"/>
              </a:spcBef>
              <a:defRPr/>
            </a:pPr>
            <a:r>
              <a:rPr lang="en-US" altLang="en-US" dirty="0"/>
              <a:t>Removing a helmet should always be at least a two-person job.</a:t>
            </a:r>
          </a:p>
          <a:p>
            <a:pPr lvl="1">
              <a:spcBef>
                <a:spcPct val="35000"/>
              </a:spcBef>
              <a:defRPr/>
            </a:pPr>
            <a:r>
              <a:rPr lang="en-US" altLang="en-US" dirty="0"/>
              <a:t>You should first consult with medical control about your decision to remove a helmet.</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pPr>
            <a:r>
              <a:rPr lang="en-US" altLang="en-US" dirty="0"/>
              <a:t>Helmet Removal </a:t>
            </a:r>
            <a:r>
              <a:rPr lang="en-US" altLang="en-US" sz="2000" b="0" dirty="0"/>
              <a:t>(4 of 6)</a:t>
            </a:r>
          </a:p>
        </p:txBody>
      </p:sp>
      <p:sp>
        <p:nvSpPr>
          <p:cNvPr id="117763" name="Rectangle 3"/>
          <p:cNvSpPr>
            <a:spLocks noGrp="1" noChangeArrowheads="1"/>
          </p:cNvSpPr>
          <p:nvPr>
            <p:ph type="body" idx="1"/>
          </p:nvPr>
        </p:nvSpPr>
        <p:spPr/>
        <p:txBody>
          <a:bodyPr rIns="228600"/>
          <a:lstStyle/>
          <a:p>
            <a:pPr>
              <a:spcBef>
                <a:spcPct val="35000"/>
              </a:spcBef>
            </a:pPr>
            <a:r>
              <a:rPr lang="en-US" altLang="en-US" dirty="0"/>
              <a:t>Alternate method</a:t>
            </a:r>
          </a:p>
          <a:p>
            <a:pPr lvl="1">
              <a:spcBef>
                <a:spcPct val="35000"/>
              </a:spcBef>
            </a:pPr>
            <a:r>
              <a:rPr lang="en-US" altLang="en-US" dirty="0"/>
              <a:t>The advantage is that it allows the helmet to be removed with the application of less force, therefore reducing the likelihood of motion occurring in the neck.</a:t>
            </a:r>
          </a:p>
          <a:p>
            <a:pPr lvl="1">
              <a:spcBef>
                <a:spcPct val="35000"/>
              </a:spcBef>
            </a:pPr>
            <a:r>
              <a:rPr lang="en-US" altLang="en-US" dirty="0"/>
              <a:t>The disadvantage is that it is slightly more time consuming.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pPr>
            <a:r>
              <a:rPr lang="en-US" altLang="en-US" dirty="0"/>
              <a:t>Helmet Removal </a:t>
            </a:r>
            <a:r>
              <a:rPr lang="en-US" altLang="en-US" sz="2000" b="0" dirty="0"/>
              <a:t>(5 of 6)</a:t>
            </a:r>
          </a:p>
        </p:txBody>
      </p:sp>
      <p:sp>
        <p:nvSpPr>
          <p:cNvPr id="118787" name="Rectangle 3"/>
          <p:cNvSpPr>
            <a:spLocks noGrp="1" noChangeArrowheads="1"/>
          </p:cNvSpPr>
          <p:nvPr>
            <p:ph type="body" idx="1"/>
          </p:nvPr>
        </p:nvSpPr>
        <p:spPr/>
        <p:txBody>
          <a:bodyPr rIns="228600"/>
          <a:lstStyle/>
          <a:p>
            <a:pPr>
              <a:spcBef>
                <a:spcPct val="35000"/>
              </a:spcBef>
            </a:pPr>
            <a:r>
              <a:rPr lang="en-US" altLang="en-US" dirty="0"/>
              <a:t>Alternate method (cont</a:t>
            </a:r>
            <a:r>
              <a:rPr lang="ja-JP" altLang="en-US" dirty="0"/>
              <a:t>’</a:t>
            </a:r>
            <a:r>
              <a:rPr lang="en-US" altLang="ja-JP" dirty="0"/>
              <a:t>d)</a:t>
            </a:r>
          </a:p>
          <a:p>
            <a:pPr lvl="1">
              <a:spcBef>
                <a:spcPct val="35000"/>
              </a:spcBef>
            </a:pPr>
            <a:r>
              <a:rPr lang="en-US" altLang="en-US" dirty="0"/>
              <a:t>Remove the chin strap.</a:t>
            </a:r>
          </a:p>
          <a:p>
            <a:pPr lvl="1">
              <a:spcBef>
                <a:spcPct val="35000"/>
              </a:spcBef>
            </a:pPr>
            <a:r>
              <a:rPr lang="en-US" altLang="en-US" dirty="0"/>
              <a:t>Remove the face mask.</a:t>
            </a:r>
          </a:p>
          <a:p>
            <a:pPr lvl="1">
              <a:spcBef>
                <a:spcPct val="35000"/>
              </a:spcBef>
            </a:pPr>
            <a:r>
              <a:rPr lang="en-US" altLang="en-US" dirty="0"/>
              <a:t>Pop the jaw pads out of place.</a:t>
            </a:r>
          </a:p>
          <a:p>
            <a:pPr lvl="1">
              <a:spcBef>
                <a:spcPct val="35000"/>
              </a:spcBef>
            </a:pPr>
            <a:r>
              <a:rPr lang="en-US" altLang="en-US" dirty="0"/>
              <a:t>Place your fingers inside the helmet.</a:t>
            </a:r>
          </a:p>
          <a:p>
            <a:pPr lvl="1">
              <a:spcBef>
                <a:spcPct val="35000"/>
              </a:spcBef>
            </a:pPr>
            <a:r>
              <a:rPr lang="en-US" altLang="en-US" dirty="0"/>
              <a:t>Hold the jaw with one hand and the occiput with the other.</a:t>
            </a:r>
          </a:p>
          <a:p>
            <a:pPr lvl="1">
              <a:spcBef>
                <a:spcPct val="35000"/>
              </a:spcBef>
            </a:pPr>
            <a:r>
              <a:rPr lang="en-US" altLang="en-US" dirty="0"/>
              <a:t>Insert padding behind the occiput.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pPr>
            <a:r>
              <a:rPr lang="en-US" altLang="en-US" dirty="0"/>
              <a:t>Helmet Removal </a:t>
            </a:r>
            <a:r>
              <a:rPr lang="en-US" altLang="en-US" sz="2000" b="0" dirty="0"/>
              <a:t>(6 of 6)</a:t>
            </a:r>
          </a:p>
        </p:txBody>
      </p:sp>
      <p:sp>
        <p:nvSpPr>
          <p:cNvPr id="119811" name="Rectangle 3"/>
          <p:cNvSpPr>
            <a:spLocks noGrp="1" noChangeArrowheads="1"/>
          </p:cNvSpPr>
          <p:nvPr>
            <p:ph type="body" idx="1"/>
          </p:nvPr>
        </p:nvSpPr>
        <p:spPr/>
        <p:txBody>
          <a:bodyPr rIns="228600"/>
          <a:lstStyle/>
          <a:p>
            <a:pPr>
              <a:spcBef>
                <a:spcPct val="35000"/>
              </a:spcBef>
            </a:pPr>
            <a:r>
              <a:rPr lang="en-US" altLang="en-US" dirty="0"/>
              <a:t>Alternate method (cont</a:t>
            </a:r>
            <a:r>
              <a:rPr lang="ja-JP" altLang="en-US" dirty="0"/>
              <a:t>’</a:t>
            </a:r>
            <a:r>
              <a:rPr lang="en-US" altLang="ja-JP" dirty="0"/>
              <a:t>d)</a:t>
            </a:r>
          </a:p>
          <a:p>
            <a:pPr lvl="1">
              <a:spcBef>
                <a:spcPct val="35000"/>
              </a:spcBef>
            </a:pPr>
            <a:r>
              <a:rPr lang="en-US" altLang="en-US" dirty="0"/>
              <a:t>The person at the side of the patient</a:t>
            </a:r>
            <a:r>
              <a:rPr lang="ja-JP" altLang="en-US" dirty="0"/>
              <a:t>’</a:t>
            </a:r>
            <a:r>
              <a:rPr lang="en-US" altLang="ja-JP" dirty="0"/>
              <a:t>s chest is responsible for making sure that the head and neck do not move during removal of the helmet.</a:t>
            </a:r>
          </a:p>
          <a:p>
            <a:pPr lvl="1">
              <a:spcBef>
                <a:spcPct val="35000"/>
              </a:spcBef>
            </a:pPr>
            <a:r>
              <a:rPr lang="en-US" altLang="en-US" dirty="0"/>
              <a:t>Remember that children may require additional padding to maintain the in-line neutral position.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lstStyle/>
          <a:p>
            <a:pPr>
              <a:lnSpc>
                <a:spcPct val="85000"/>
              </a:lnSpc>
            </a:pPr>
            <a:r>
              <a:rPr lang="en-US" altLang="en-US" dirty="0"/>
              <a:t>Review</a:t>
            </a:r>
          </a:p>
        </p:txBody>
      </p:sp>
      <p:sp>
        <p:nvSpPr>
          <p:cNvPr id="120836"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brain, a part of the central nervous system (CNS), is divided into the:</a:t>
            </a:r>
          </a:p>
          <a:p>
            <a:pPr marL="1016000" lvl="1" indent="-444500">
              <a:spcBef>
                <a:spcPct val="35000"/>
              </a:spcBef>
              <a:buFontTx/>
              <a:buAutoNum type="alphaUcPeriod"/>
            </a:pPr>
            <a:r>
              <a:rPr lang="en-US" altLang="en-US" dirty="0"/>
              <a:t>cerebrum, cerebellum, and brainstem.</a:t>
            </a:r>
          </a:p>
          <a:p>
            <a:pPr marL="1016000" lvl="1" indent="-444500">
              <a:spcBef>
                <a:spcPct val="35000"/>
              </a:spcBef>
              <a:buFontTx/>
              <a:buAutoNum type="alphaUcPeriod"/>
            </a:pPr>
            <a:r>
              <a:rPr lang="en-US" altLang="en-US" dirty="0"/>
              <a:t>cerebrum, brainstem, and spinal cord.</a:t>
            </a:r>
          </a:p>
          <a:p>
            <a:pPr marL="1016000" lvl="1" indent="-444500">
              <a:spcBef>
                <a:spcPct val="35000"/>
              </a:spcBef>
              <a:buFontTx/>
              <a:buAutoNum type="alphaUcPeriod"/>
            </a:pPr>
            <a:r>
              <a:rPr lang="en-US" altLang="en-US" dirty="0"/>
              <a:t>cerebellum, cerebrum, and spinal cord.</a:t>
            </a:r>
          </a:p>
          <a:p>
            <a:pPr marL="1016000" lvl="1" indent="-444500">
              <a:spcBef>
                <a:spcPct val="35000"/>
              </a:spcBef>
              <a:buFontTx/>
              <a:buAutoNum type="alphaUcPeriod"/>
            </a:pPr>
            <a:r>
              <a:rPr lang="en-US" altLang="en-US" dirty="0"/>
              <a:t>spinal cord, cerebrum, and cerebral cortex.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a:lnSpc>
                <a:spcPct val="85000"/>
              </a:lnSpc>
            </a:pPr>
            <a:r>
              <a:rPr lang="en-US" altLang="en-US" dirty="0"/>
              <a:t>Review</a:t>
            </a:r>
          </a:p>
        </p:txBody>
      </p:sp>
      <p:sp>
        <p:nvSpPr>
          <p:cNvPr id="121860"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The brain and spinal cord comprise the central nervous system (CNS). The brain is divided into three major regions: the cerebrum (the largest portion), the cerebellum, and the brainstem. Each region of the brain carries out specific functions.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22884"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brain, a part of the central nervous system (CNS), is divided into the:</a:t>
            </a:r>
          </a:p>
          <a:p>
            <a:pPr marL="1016000" lvl="1" indent="-444500">
              <a:spcBef>
                <a:spcPct val="35000"/>
              </a:spcBef>
              <a:buFontTx/>
              <a:buAutoNum type="alphaUcPeriod"/>
            </a:pPr>
            <a:r>
              <a:rPr lang="en-US" altLang="en-US" dirty="0"/>
              <a:t>cerebrum, cerebellum, and brainstem.</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cerebrum, brainstem, and spinal cord.</a:t>
            </a:r>
            <a:br>
              <a:rPr lang="en-US" altLang="en-US" dirty="0"/>
            </a:br>
            <a:r>
              <a:rPr lang="en-US" altLang="en-US" b="1" dirty="0"/>
              <a:t>Rationale: </a:t>
            </a:r>
            <a:r>
              <a:rPr lang="en-US" altLang="en-US" dirty="0">
                <a:solidFill>
                  <a:srgbClr val="F37021"/>
                </a:solidFill>
              </a:rPr>
              <a:t>The spinal cord is not part of the brain.</a:t>
            </a:r>
          </a:p>
          <a:p>
            <a:pPr marL="1016000" lvl="1" indent="-444500">
              <a:spcBef>
                <a:spcPct val="35000"/>
              </a:spcBef>
              <a:buFontTx/>
              <a:buAutoNum type="alphaUcPeriod" startAt="3"/>
            </a:pPr>
            <a:r>
              <a:rPr lang="en-US" altLang="en-US" dirty="0"/>
              <a:t>cerebellum, cerebrum, and spinal cord.</a:t>
            </a:r>
            <a:br>
              <a:rPr lang="en-US" altLang="en-US" dirty="0"/>
            </a:br>
            <a:r>
              <a:rPr lang="en-US" altLang="en-US" b="1" dirty="0"/>
              <a:t>Rationale: </a:t>
            </a:r>
            <a:r>
              <a:rPr lang="en-US" altLang="en-US" dirty="0">
                <a:solidFill>
                  <a:srgbClr val="F37021"/>
                </a:solidFill>
              </a:rPr>
              <a:t>The spinal cord is not part of the brain. </a:t>
            </a:r>
          </a:p>
          <a:p>
            <a:pPr marL="1016000" lvl="1" indent="-444500">
              <a:spcBef>
                <a:spcPct val="35000"/>
              </a:spcBef>
              <a:buFontTx/>
              <a:buAutoNum type="alphaUcPeriod" startAt="3"/>
            </a:pPr>
            <a:r>
              <a:rPr lang="en-US" altLang="en-US" dirty="0"/>
              <a:t>spinal cord, cerebrum, and cerebral cortex.</a:t>
            </a:r>
            <a:br>
              <a:rPr lang="en-US" altLang="en-US" dirty="0"/>
            </a:br>
            <a:r>
              <a:rPr lang="en-US" altLang="en-US" b="1" dirty="0"/>
              <a:t>Rationale: </a:t>
            </a:r>
            <a:r>
              <a:rPr lang="en-US" altLang="en-US" dirty="0">
                <a:solidFill>
                  <a:srgbClr val="F37021"/>
                </a:solidFill>
              </a:rPr>
              <a:t>The spinal cord is not part of the brain.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pPr>
              <a:lnSpc>
                <a:spcPct val="85000"/>
              </a:lnSpc>
            </a:pPr>
            <a:r>
              <a:rPr lang="en-US" altLang="en-US" dirty="0"/>
              <a:t>Review</a:t>
            </a:r>
          </a:p>
        </p:txBody>
      </p:sp>
      <p:sp>
        <p:nvSpPr>
          <p:cNvPr id="124932"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As you are assessing a 24-year-old man with a large laceration to the top of his head, you should recall that:</a:t>
            </a:r>
          </a:p>
          <a:p>
            <a:pPr marL="1016000" lvl="1" indent="-444500">
              <a:spcBef>
                <a:spcPts val="800"/>
              </a:spcBef>
              <a:buFontTx/>
              <a:buAutoNum type="alphaUcPeriod"/>
            </a:pPr>
            <a:r>
              <a:rPr lang="en-US" altLang="en-US" dirty="0"/>
              <a:t>the scalp, unlike other parts of the body, has relatively fewer blood vessels.</a:t>
            </a:r>
          </a:p>
          <a:p>
            <a:pPr marL="1016000" lvl="1" indent="-444500">
              <a:spcBef>
                <a:spcPts val="800"/>
              </a:spcBef>
              <a:buFontTx/>
              <a:buAutoNum type="alphaUcPeriod"/>
            </a:pPr>
            <a:r>
              <a:rPr lang="en-US" altLang="en-US" dirty="0"/>
              <a:t>blood loss from a scalp laceration may contribute to hypovolemic shock in adults. </a:t>
            </a:r>
          </a:p>
          <a:p>
            <a:pPr marL="1016000" lvl="1" indent="-444500">
              <a:spcBef>
                <a:spcPts val="800"/>
              </a:spcBef>
              <a:buFontTx/>
              <a:buAutoNum type="alphaUcPeriod"/>
            </a:pPr>
            <a:r>
              <a:rPr lang="en-US" altLang="en-US" dirty="0"/>
              <a:t>any avulsed portions of the scalp should be carefully cut away to facilitate bandaging.</a:t>
            </a:r>
          </a:p>
          <a:p>
            <a:pPr marL="1016000" lvl="1" indent="-444500">
              <a:spcBef>
                <a:spcPts val="800"/>
              </a:spcBef>
              <a:buFontTx/>
              <a:buAutoNum type="alphaUcPeriod"/>
            </a:pPr>
            <a:r>
              <a:rPr lang="en-US" altLang="en-US" dirty="0"/>
              <a:t>most scalp injuries are superficial and are rarely associated with more serious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Central Nervous System </a:t>
            </a:r>
            <a:r>
              <a:rPr lang="en-US" altLang="en-US" sz="2000" b="0" dirty="0"/>
              <a:t>(3 of 9)</a:t>
            </a:r>
          </a:p>
        </p:txBody>
      </p:sp>
      <p:sp>
        <p:nvSpPr>
          <p:cNvPr id="14339" name="Content Placeholder 2"/>
          <p:cNvSpPr>
            <a:spLocks noGrp="1"/>
          </p:cNvSpPr>
          <p:nvPr>
            <p:ph type="body" idx="1"/>
          </p:nvPr>
        </p:nvSpPr>
        <p:spPr>
          <a:xfrm>
            <a:off x="925830" y="1490870"/>
            <a:ext cx="9653232" cy="4699047"/>
          </a:xfrm>
        </p:spPr>
        <p:txBody>
          <a:bodyPr rIns="228600"/>
          <a:lstStyle/>
          <a:p>
            <a:pPr>
              <a:spcBef>
                <a:spcPct val="35000"/>
              </a:spcBef>
            </a:pPr>
            <a:r>
              <a:rPr lang="en-US" altLang="en-US" dirty="0"/>
              <a:t>Cerebrum</a:t>
            </a:r>
          </a:p>
          <a:p>
            <a:pPr lvl="1">
              <a:spcBef>
                <a:spcPct val="35000"/>
              </a:spcBef>
            </a:pPr>
            <a:r>
              <a:rPr lang="en-US" altLang="en-US" dirty="0"/>
              <a:t>Controls a wide variety of activities, including most voluntary motor function and conscious thought</a:t>
            </a:r>
          </a:p>
          <a:p>
            <a:pPr lvl="1">
              <a:spcBef>
                <a:spcPct val="35000"/>
              </a:spcBef>
            </a:pPr>
            <a:r>
              <a:rPr lang="en-US" altLang="en-US" dirty="0"/>
              <a:t>Contains about 75% of the brain</a:t>
            </a:r>
            <a:r>
              <a:rPr lang="ja-JP" altLang="en-US" dirty="0"/>
              <a:t>’</a:t>
            </a:r>
            <a:r>
              <a:rPr lang="en-US" altLang="ja-JP" dirty="0"/>
              <a:t>s total volume</a:t>
            </a:r>
          </a:p>
          <a:p>
            <a:pPr lvl="1">
              <a:spcBef>
                <a:spcPct val="35000"/>
              </a:spcBef>
            </a:pPr>
            <a:r>
              <a:rPr lang="en-US" altLang="en-US" dirty="0"/>
              <a:t>Divided into two hemispheres with four lobes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pPr>
              <a:lnSpc>
                <a:spcPct val="85000"/>
              </a:lnSpc>
            </a:pPr>
            <a:r>
              <a:rPr lang="en-US" altLang="en-US" dirty="0"/>
              <a:t>Review</a:t>
            </a:r>
          </a:p>
        </p:txBody>
      </p:sp>
      <p:sp>
        <p:nvSpPr>
          <p:cNvPr id="125956"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Although the scalp is highly vascular and tends to bleed heavily when injured, scalp injuries are rarely the sole cause of hypovolemic shock in adults. However, they can contribute to hypovolemia caused by injuries elsewhere in the body. Scalp lacerations, whether deep or superficial, should prompt you to look for more serious underlying injuries, such as a skull fracture. If the injury involves an avulsion, the avulsed flap of skin should be carefully replaced to its original position, not cut away.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pPr>
              <a:lnSpc>
                <a:spcPct val="85000"/>
              </a:lnSpc>
            </a:pPr>
            <a:r>
              <a:rPr lang="en-US" altLang="en-US" dirty="0"/>
              <a:t>Review </a:t>
            </a:r>
            <a:endParaRPr lang="en-US" altLang="en-US" sz="2000" b="0" dirty="0"/>
          </a:p>
        </p:txBody>
      </p:sp>
      <p:sp>
        <p:nvSpPr>
          <p:cNvPr id="126980" name="Rectangle 3"/>
          <p:cNvSpPr>
            <a:spLocks noGrp="1" noChangeArrowheads="1"/>
          </p:cNvSpPr>
          <p:nvPr>
            <p:ph type="body" idx="1"/>
          </p:nvPr>
        </p:nvSpPr>
        <p:spPr>
          <a:xfrm>
            <a:off x="925830" y="1490870"/>
            <a:ext cx="10287000" cy="5004523"/>
          </a:xfrm>
        </p:spPr>
        <p:txBody>
          <a:bodyPr rIns="228600"/>
          <a:lstStyle/>
          <a:p>
            <a:pPr marL="457200" indent="-457200">
              <a:spcBef>
                <a:spcPct val="35000"/>
              </a:spcBef>
              <a:buFontTx/>
              <a:buAutoNum type="arabicPeriod" startAt="2"/>
            </a:pPr>
            <a:r>
              <a:rPr lang="en-US" altLang="en-US" dirty="0"/>
              <a:t>As you are assessing a 24-year-old man with a large laceration to the top of his head, you should recall that:</a:t>
            </a:r>
          </a:p>
          <a:p>
            <a:pPr marL="1016000" lvl="1" indent="-444500">
              <a:spcBef>
                <a:spcPct val="35000"/>
              </a:spcBef>
              <a:buFontTx/>
              <a:buAutoNum type="alphaUcPeriod"/>
            </a:pPr>
            <a:r>
              <a:rPr lang="en-US" altLang="en-US" dirty="0"/>
              <a:t>the scalp, unlike other parts of the body, has relatively fewer blood vessels.</a:t>
            </a:r>
            <a:br>
              <a:rPr lang="en-US" altLang="en-US" dirty="0"/>
            </a:br>
            <a:r>
              <a:rPr lang="en-US" altLang="en-US" b="1" dirty="0"/>
              <a:t>Rationale: </a:t>
            </a:r>
            <a:r>
              <a:rPr lang="en-US" altLang="en-US" dirty="0">
                <a:solidFill>
                  <a:srgbClr val="F37021"/>
                </a:solidFill>
              </a:rPr>
              <a:t>The scalp is highly vascular.</a:t>
            </a:r>
          </a:p>
          <a:p>
            <a:pPr marL="1016000" lvl="1" indent="-444500">
              <a:spcBef>
                <a:spcPct val="35000"/>
              </a:spcBef>
              <a:buFontTx/>
              <a:buAutoNum type="alphaUcPeriod"/>
            </a:pPr>
            <a:r>
              <a:rPr lang="en-US" altLang="en-US" dirty="0"/>
              <a:t>blood loss from a scalp laceration may contribute to hypovolemic shock in adults.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any avulsed portions of the scalp should be carefully cut away to facilitate bandaging.</a:t>
            </a:r>
            <a:br>
              <a:rPr lang="en-US" altLang="en-US" dirty="0"/>
            </a:br>
            <a:r>
              <a:rPr lang="en-US" altLang="en-US" b="1" dirty="0"/>
              <a:t>Rationale: </a:t>
            </a:r>
            <a:r>
              <a:rPr lang="en-US" altLang="en-US" dirty="0">
                <a:solidFill>
                  <a:srgbClr val="F37021"/>
                </a:solidFill>
              </a:rPr>
              <a:t>The avulsed flap should be carefully replaced to its original position.</a:t>
            </a:r>
          </a:p>
          <a:p>
            <a:pPr marL="1016000" lvl="1" indent="-444500">
              <a:spcBef>
                <a:spcPct val="35000"/>
              </a:spcBef>
              <a:buFontTx/>
              <a:buAutoNum type="alphaUcPeriod" startAt="3"/>
            </a:pPr>
            <a:r>
              <a:rPr lang="en-US" altLang="en-US" dirty="0"/>
              <a:t>most scalp injuries are superficial and are rarely associated with more serious injuries.</a:t>
            </a:r>
            <a:br>
              <a:rPr lang="en-US" altLang="en-US" dirty="0"/>
            </a:br>
            <a:r>
              <a:rPr lang="en-US" altLang="en-US" b="1" dirty="0"/>
              <a:t>Rationale: </a:t>
            </a:r>
            <a:r>
              <a:rPr lang="en-US" altLang="en-US" dirty="0">
                <a:solidFill>
                  <a:srgbClr val="F37021"/>
                </a:solidFill>
              </a:rPr>
              <a:t>Deep or superficial scalp lacerations should prompt EMS providers to assess for more serious underlying injuries.</a:t>
            </a:r>
          </a:p>
          <a:p>
            <a:pPr marL="571500" lvl="1" indent="0">
              <a:spcBef>
                <a:spcPct val="35000"/>
              </a:spcBef>
              <a:buNone/>
            </a:pP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a:lnSpc>
                <a:spcPct val="85000"/>
              </a:lnSpc>
            </a:pPr>
            <a:r>
              <a:rPr lang="en-US" altLang="en-US" dirty="0"/>
              <a:t>Review</a:t>
            </a:r>
          </a:p>
        </p:txBody>
      </p:sp>
      <p:sp>
        <p:nvSpPr>
          <p:cNvPr id="129028"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patient who experiences an immediate loss of consciousness followed by a lucid interval has a(n):</a:t>
            </a:r>
          </a:p>
          <a:p>
            <a:pPr marL="1016000" lvl="1" indent="-444500">
              <a:spcBef>
                <a:spcPct val="35000"/>
              </a:spcBef>
              <a:buFontTx/>
              <a:buAutoNum type="alphaUcPeriod"/>
            </a:pPr>
            <a:r>
              <a:rPr lang="en-US" altLang="en-US" dirty="0"/>
              <a:t>epidural hematoma.</a:t>
            </a:r>
          </a:p>
          <a:p>
            <a:pPr marL="1016000" lvl="1" indent="-444500">
              <a:spcBef>
                <a:spcPct val="35000"/>
              </a:spcBef>
              <a:buFontTx/>
              <a:buAutoNum type="alphaUcPeriod"/>
            </a:pPr>
            <a:r>
              <a:rPr lang="en-US" altLang="en-US" dirty="0"/>
              <a:t>subdural hematoma.</a:t>
            </a:r>
          </a:p>
          <a:p>
            <a:pPr marL="1016000" lvl="1" indent="-444500">
              <a:spcBef>
                <a:spcPct val="35000"/>
              </a:spcBef>
              <a:buFontTx/>
              <a:buAutoNum type="alphaUcPeriod"/>
            </a:pPr>
            <a:r>
              <a:rPr lang="en-US" altLang="en-US" dirty="0"/>
              <a:t>concussion. </a:t>
            </a:r>
          </a:p>
          <a:p>
            <a:pPr marL="1016000" lvl="1" indent="-444500">
              <a:spcBef>
                <a:spcPct val="35000"/>
              </a:spcBef>
              <a:buFontTx/>
              <a:buAutoNum type="alphaUcPeriod"/>
            </a:pPr>
            <a:r>
              <a:rPr lang="en-US" altLang="en-US" dirty="0"/>
              <a:t>contusion.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a:lnSpc>
                <a:spcPct val="85000"/>
              </a:lnSpc>
            </a:pPr>
            <a:r>
              <a:rPr lang="en-US" altLang="en-US" dirty="0"/>
              <a:t>Review</a:t>
            </a:r>
          </a:p>
        </p:txBody>
      </p:sp>
      <p:sp>
        <p:nvSpPr>
          <p:cNvPr id="130052"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Epidural hematomas are caused by injury to an artery—usually the middle meningeal artery—that lies in between the skull and brain. Patients with an epidural hematoma typically experience an immediate loss of consciousness followed by a brief period of consciousness (lucid interval) as intracranial pressure increases. Subdural hematomas are the result of injury to a vein; therefore, they tend to bleed slowly and usually cause a progressive decline in level of consciousness. Concussions and contusions may cause a loss of consciousness, but it is typically brief.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31076"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patient who experiences an immediate loss of consciousness followed by a lucid interval has a(n):</a:t>
            </a:r>
          </a:p>
          <a:p>
            <a:pPr marL="1016000" lvl="1" indent="-444500">
              <a:spcBef>
                <a:spcPct val="35000"/>
              </a:spcBef>
              <a:buFontTx/>
              <a:buAutoNum type="alphaUcPeriod"/>
            </a:pPr>
            <a:r>
              <a:rPr lang="en-US" altLang="en-US" dirty="0"/>
              <a:t>epidural hematoma.</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subdural hematoma.</a:t>
            </a:r>
            <a:br>
              <a:rPr lang="en-US" altLang="en-US" dirty="0"/>
            </a:br>
            <a:r>
              <a:rPr lang="en-US" altLang="en-US" b="1" dirty="0"/>
              <a:t>Rationale: </a:t>
            </a:r>
            <a:r>
              <a:rPr lang="en-US" altLang="en-US" dirty="0">
                <a:solidFill>
                  <a:srgbClr val="F37021"/>
                </a:solidFill>
              </a:rPr>
              <a:t>Subdural hematomas tend to bleed slowly and usually cause a progressive decline in the level of consciousness.</a:t>
            </a:r>
          </a:p>
          <a:p>
            <a:pPr marL="1016000" lvl="1" indent="-444500">
              <a:spcBef>
                <a:spcPct val="35000"/>
              </a:spcBef>
              <a:buFontTx/>
              <a:buAutoNum type="alphaUcPeriod" startAt="3"/>
            </a:pPr>
            <a:r>
              <a:rPr lang="en-US" altLang="en-US" dirty="0"/>
              <a:t>concussion. </a:t>
            </a:r>
            <a:br>
              <a:rPr lang="en-US" altLang="en-US" dirty="0"/>
            </a:br>
            <a:r>
              <a:rPr lang="en-US" altLang="en-US" b="1" dirty="0"/>
              <a:t>Rationale: </a:t>
            </a:r>
            <a:r>
              <a:rPr lang="en-US" altLang="en-US" dirty="0">
                <a:solidFill>
                  <a:srgbClr val="F37021"/>
                </a:solidFill>
              </a:rPr>
              <a:t>Concussions may cause a loss of consciousness, but it is typically brief.</a:t>
            </a:r>
          </a:p>
          <a:p>
            <a:pPr marL="1016000" lvl="1" indent="-444500">
              <a:spcBef>
                <a:spcPct val="35000"/>
              </a:spcBef>
              <a:buFontTx/>
              <a:buAutoNum type="alphaUcPeriod" startAt="3"/>
            </a:pPr>
            <a:r>
              <a:rPr lang="en-US" altLang="en-US" dirty="0"/>
              <a:t>contusion. </a:t>
            </a:r>
            <a:br>
              <a:rPr lang="en-US" altLang="en-US" dirty="0"/>
            </a:br>
            <a:r>
              <a:rPr lang="en-US" altLang="en-US" b="1" dirty="0"/>
              <a:t>Rationale: </a:t>
            </a:r>
            <a:r>
              <a:rPr lang="en-US" altLang="en-US" dirty="0">
                <a:solidFill>
                  <a:srgbClr val="F37021"/>
                </a:solidFill>
              </a:rPr>
              <a:t>Contusions may cause a loss of consciousness, but it is typically brief.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p:txBody>
          <a:bodyPr/>
          <a:lstStyle/>
          <a:p>
            <a:pPr>
              <a:lnSpc>
                <a:spcPct val="85000"/>
              </a:lnSpc>
            </a:pPr>
            <a:r>
              <a:rPr lang="en-US" altLang="en-US" dirty="0"/>
              <a:t>Review</a:t>
            </a:r>
          </a:p>
        </p:txBody>
      </p:sp>
      <p:sp>
        <p:nvSpPr>
          <p:cNvPr id="133124" name="Rectangle 3"/>
          <p:cNvSpPr>
            <a:spLocks noGrp="1" noChangeArrowheads="1"/>
          </p:cNvSpPr>
          <p:nvPr>
            <p:ph type="body" idx="1"/>
          </p:nvPr>
        </p:nvSpPr>
        <p:spPr/>
        <p:txBody>
          <a:bodyPr rIns="228600"/>
          <a:lstStyle/>
          <a:p>
            <a:pPr marL="457200" indent="-457200">
              <a:lnSpc>
                <a:spcPct val="90000"/>
              </a:lnSpc>
              <a:spcBef>
                <a:spcPct val="35000"/>
              </a:spcBef>
              <a:buFontTx/>
              <a:buAutoNum type="arabicPeriod" startAt="4"/>
            </a:pPr>
            <a:r>
              <a:rPr lang="en-US" altLang="en-US" dirty="0">
                <a:latin typeface="Arial"/>
                <a:cs typeface="Arial"/>
              </a:rPr>
              <a:t>A 44-year-old man was struck in the back of the head and was reportedly unconscious for approximately 30 seconds. He complains of a severe headache and “</a:t>
            </a:r>
            <a:r>
              <a:rPr lang="en-US" altLang="ja-JP" dirty="0">
                <a:latin typeface="Arial"/>
                <a:cs typeface="Arial"/>
              </a:rPr>
              <a:t>seeing stars,” and states that he regained his memory shortly before your arrival. His presentation is MOST consistent with a(n):</a:t>
            </a:r>
          </a:p>
          <a:p>
            <a:pPr marL="1016000" lvl="1" indent="-444500">
              <a:lnSpc>
                <a:spcPct val="90000"/>
              </a:lnSpc>
              <a:spcBef>
                <a:spcPct val="35000"/>
              </a:spcBef>
              <a:buFontTx/>
              <a:buAutoNum type="alphaUcPeriod"/>
            </a:pPr>
            <a:r>
              <a:rPr lang="en-US" altLang="en-US" dirty="0"/>
              <a:t>contusion.</a:t>
            </a:r>
          </a:p>
          <a:p>
            <a:pPr marL="1016000" lvl="1" indent="-444500">
              <a:lnSpc>
                <a:spcPct val="90000"/>
              </a:lnSpc>
              <a:spcBef>
                <a:spcPct val="35000"/>
              </a:spcBef>
              <a:buFontTx/>
              <a:buAutoNum type="alphaUcPeriod"/>
            </a:pPr>
            <a:r>
              <a:rPr lang="en-US" altLang="en-US" dirty="0"/>
              <a:t>concussion.</a:t>
            </a:r>
          </a:p>
          <a:p>
            <a:pPr marL="1016000" lvl="1" indent="-444500">
              <a:lnSpc>
                <a:spcPct val="90000"/>
              </a:lnSpc>
              <a:spcBef>
                <a:spcPct val="35000"/>
              </a:spcBef>
              <a:buFontTx/>
              <a:buAutoNum type="alphaUcPeriod"/>
            </a:pPr>
            <a:r>
              <a:rPr lang="en-US" altLang="en-US" dirty="0"/>
              <a:t>subdural hematoma.</a:t>
            </a:r>
          </a:p>
          <a:p>
            <a:pPr marL="1016000" lvl="1" indent="-444500">
              <a:lnSpc>
                <a:spcPct val="90000"/>
              </a:lnSpc>
              <a:spcBef>
                <a:spcPct val="35000"/>
              </a:spcBef>
              <a:buFontTx/>
              <a:buAutoNum type="alphaUcPeriod"/>
            </a:pPr>
            <a:r>
              <a:rPr lang="en-US" altLang="en-US" dirty="0"/>
              <a:t>intracerebral hemorrhage.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4147" name="Rectangle 2"/>
          <p:cNvSpPr>
            <a:spLocks noGrp="1" noChangeArrowheads="1"/>
          </p:cNvSpPr>
          <p:nvPr>
            <p:ph type="title"/>
          </p:nvPr>
        </p:nvSpPr>
        <p:spPr/>
        <p:txBody>
          <a:bodyPr/>
          <a:lstStyle/>
          <a:p>
            <a:pPr>
              <a:lnSpc>
                <a:spcPct val="85000"/>
              </a:lnSpc>
            </a:pPr>
            <a:r>
              <a:rPr lang="en-US" altLang="en-US" dirty="0"/>
              <a:t>Review</a:t>
            </a:r>
          </a:p>
        </p:txBody>
      </p:sp>
      <p:sp>
        <p:nvSpPr>
          <p:cNvPr id="134148"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 concussion occurs when the brain is jarred around inside the skull. It may result in a brief loss of consciousness and occasionally, amnesia. Seeing stars is a common finding following trauma to the back of the head (occiput), as this region is primarily responsible for vision. A concussion—the least severe of all closed head injuries—typically does not result in physical damage to the brain. Compared to a concussion, a contusion, subdural hematoma, and intracerebral hemorrhage are usually associated with a more prolonged loss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35172"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sz="2100" dirty="0"/>
              <a:t>A 44-year-old man was struck in the back of the head and was reportedly unconscious for approximately 30 seconds. He complains of a severe headache and “</a:t>
            </a:r>
            <a:r>
              <a:rPr lang="en-US" altLang="ja-JP" sz="2100" dirty="0"/>
              <a:t>seeing stars,” and states that he regained his memory shortly before your arrival. His presentation is MOST consistent with a(n):</a:t>
            </a:r>
          </a:p>
          <a:p>
            <a:pPr marL="1016000" lvl="1" indent="-444500">
              <a:spcBef>
                <a:spcPts val="600"/>
              </a:spcBef>
              <a:buFontTx/>
              <a:buAutoNum type="alphaUcPeriod"/>
            </a:pPr>
            <a:r>
              <a:rPr lang="en-US" altLang="en-US" sz="2100" dirty="0"/>
              <a:t>contusion.</a:t>
            </a:r>
            <a:br>
              <a:rPr lang="en-US" altLang="en-US" sz="2100" dirty="0"/>
            </a:br>
            <a:r>
              <a:rPr lang="en-US" altLang="en-US" sz="2100" b="1" dirty="0"/>
              <a:t>Rationale: </a:t>
            </a:r>
            <a:r>
              <a:rPr lang="en-US" altLang="en-US" sz="2100" dirty="0">
                <a:solidFill>
                  <a:srgbClr val="F37021"/>
                </a:solidFill>
              </a:rPr>
              <a:t>This is when brain tissue is damaged, and the patient presents with prolonged confusion and loss of consciousness.</a:t>
            </a:r>
          </a:p>
          <a:p>
            <a:pPr marL="1016000" lvl="1" indent="-444500">
              <a:spcBef>
                <a:spcPts val="600"/>
              </a:spcBef>
              <a:buFontTx/>
              <a:buAutoNum type="alphaUcPeriod"/>
            </a:pPr>
            <a:r>
              <a:rPr lang="en-US" altLang="en-US" sz="2100" dirty="0"/>
              <a:t>concussion.</a:t>
            </a:r>
            <a:br>
              <a:rPr lang="en-US" altLang="en-US" sz="2100" dirty="0"/>
            </a:br>
            <a:r>
              <a:rPr lang="en-US" altLang="en-US" sz="2100" b="1" dirty="0"/>
              <a:t>Rationale: </a:t>
            </a:r>
            <a:r>
              <a:rPr lang="en-US" altLang="en-US" sz="2100" dirty="0">
                <a:solidFill>
                  <a:srgbClr val="F37021"/>
                </a:solidFill>
              </a:rPr>
              <a:t>Correct answer</a:t>
            </a:r>
          </a:p>
          <a:p>
            <a:pPr marL="1016000" lvl="1" indent="-444500">
              <a:spcBef>
                <a:spcPts val="600"/>
              </a:spcBef>
              <a:buFontTx/>
              <a:buAutoNum type="alphaUcPeriod" startAt="3"/>
            </a:pPr>
            <a:r>
              <a:rPr lang="en-US" altLang="en-US" sz="2100" dirty="0"/>
              <a:t>subdural hematoma.</a:t>
            </a:r>
            <a:br>
              <a:rPr lang="en-US" altLang="en-US" sz="2100" dirty="0"/>
            </a:br>
            <a:r>
              <a:rPr lang="en-US" altLang="en-US" sz="2100" b="1" dirty="0"/>
              <a:t>Rationale: </a:t>
            </a:r>
            <a:r>
              <a:rPr lang="en-US" altLang="en-US" sz="2100" dirty="0">
                <a:solidFill>
                  <a:srgbClr val="F37021"/>
                </a:solidFill>
              </a:rPr>
              <a:t>This is an accumulation of blood beneath the dura mater.</a:t>
            </a:r>
          </a:p>
          <a:p>
            <a:pPr marL="1016000" lvl="1" indent="-444500">
              <a:spcBef>
                <a:spcPts val="600"/>
              </a:spcBef>
              <a:buFontTx/>
              <a:buAutoNum type="alphaUcPeriod" startAt="3"/>
            </a:pPr>
            <a:r>
              <a:rPr lang="en-US" altLang="en-US" sz="2100" dirty="0"/>
              <a:t>intracerebral hemorrhage. </a:t>
            </a:r>
            <a:br>
              <a:rPr lang="en-US" altLang="en-US" sz="2100" dirty="0"/>
            </a:br>
            <a:r>
              <a:rPr lang="en-US" altLang="en-US" sz="2100" b="1" dirty="0"/>
              <a:t>Rationale: </a:t>
            </a:r>
            <a:r>
              <a:rPr lang="en-US" altLang="en-US" sz="2100" dirty="0">
                <a:solidFill>
                  <a:srgbClr val="F37021"/>
                </a:solidFill>
              </a:rPr>
              <a:t>This is bleeding within the brain itself.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p:txBody>
          <a:bodyPr/>
          <a:lstStyle/>
          <a:p>
            <a:pPr>
              <a:lnSpc>
                <a:spcPct val="85000"/>
              </a:lnSpc>
            </a:pPr>
            <a:r>
              <a:rPr lang="en-US" altLang="en-US" dirty="0"/>
              <a:t>Review</a:t>
            </a:r>
          </a:p>
        </p:txBody>
      </p:sp>
      <p:sp>
        <p:nvSpPr>
          <p:cNvPr id="137220"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young male was involved in a motor vehicle accident and experienced a closed head injury. He has no memory of the events leading up to the accident but remembers that he was going to a birthday party. What is the correct term to use when documenting his memory loss?</a:t>
            </a:r>
          </a:p>
          <a:p>
            <a:pPr marL="1016000" lvl="1" indent="-444500">
              <a:spcBef>
                <a:spcPct val="35000"/>
              </a:spcBef>
              <a:buFontTx/>
              <a:buAutoNum type="alphaUcPeriod"/>
            </a:pPr>
            <a:r>
              <a:rPr lang="en-US" altLang="en-US" dirty="0"/>
              <a:t>Concussion</a:t>
            </a:r>
          </a:p>
          <a:p>
            <a:pPr marL="1016000" lvl="1" indent="-444500">
              <a:spcBef>
                <a:spcPct val="35000"/>
              </a:spcBef>
              <a:buFontTx/>
              <a:buAutoNum type="alphaUcPeriod"/>
            </a:pPr>
            <a:r>
              <a:rPr lang="en-US" altLang="en-US" dirty="0"/>
              <a:t>Cerebral contusion</a:t>
            </a:r>
          </a:p>
          <a:p>
            <a:pPr marL="1016000" lvl="1" indent="-444500">
              <a:spcBef>
                <a:spcPct val="35000"/>
              </a:spcBef>
              <a:buFontTx/>
              <a:buAutoNum type="alphaUcPeriod"/>
            </a:pPr>
            <a:r>
              <a:rPr lang="en-US" altLang="en-US" dirty="0"/>
              <a:t>Retrograde amnesia</a:t>
            </a:r>
          </a:p>
          <a:p>
            <a:pPr marL="1016000" lvl="1" indent="-444500">
              <a:spcBef>
                <a:spcPct val="35000"/>
              </a:spcBef>
              <a:buFontTx/>
              <a:buAutoNum type="alphaUcPeriod"/>
            </a:pPr>
            <a:r>
              <a:rPr lang="en-US" altLang="en-US" dirty="0"/>
              <a:t>Anterograde amnesia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a:lnSpc>
                <a:spcPct val="85000"/>
              </a:lnSpc>
            </a:pPr>
            <a:r>
              <a:rPr lang="en-US" altLang="en-US" dirty="0"/>
              <a:t>Review</a:t>
            </a:r>
          </a:p>
        </p:txBody>
      </p:sp>
      <p:sp>
        <p:nvSpPr>
          <p:cNvPr id="138244"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term amnesia means loss of memory; it is common in patients who have experienced a cerebral concussion. Amnesia of events leading up to an injury is called retrograde amnesia. Anterograde amnesia—also called posttraumatic amnesia—is the inability to remember events that occurred—or will occur—after the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Central Nervous System </a:t>
            </a:r>
            <a:r>
              <a:rPr lang="en-US" altLang="en-US" sz="2000" b="0" dirty="0"/>
              <a:t>(4 of 9)</a:t>
            </a:r>
          </a:p>
        </p:txBody>
      </p:sp>
      <p:sp>
        <p:nvSpPr>
          <p:cNvPr id="15363" name="Content Placeholder 2"/>
          <p:cNvSpPr>
            <a:spLocks noGrp="1"/>
          </p:cNvSpPr>
          <p:nvPr>
            <p:ph type="body" idx="1"/>
          </p:nvPr>
        </p:nvSpPr>
        <p:spPr/>
        <p:txBody>
          <a:bodyPr rIns="228600"/>
          <a:lstStyle/>
          <a:p>
            <a:pPr>
              <a:spcBef>
                <a:spcPct val="35000"/>
              </a:spcBef>
            </a:pPr>
            <a:r>
              <a:rPr lang="en-US" altLang="en-US" dirty="0"/>
              <a:t>Cerebellum</a:t>
            </a:r>
          </a:p>
          <a:p>
            <a:pPr lvl="1">
              <a:spcBef>
                <a:spcPct val="35000"/>
              </a:spcBef>
            </a:pPr>
            <a:r>
              <a:rPr lang="en-US" altLang="en-US" dirty="0"/>
              <a:t>Coordinates balance and body movements</a:t>
            </a:r>
          </a:p>
          <a:p>
            <a:pPr>
              <a:spcBef>
                <a:spcPct val="35000"/>
              </a:spcBef>
            </a:pPr>
            <a:r>
              <a:rPr lang="en-US" altLang="en-US" dirty="0"/>
              <a:t>Brainstem</a:t>
            </a:r>
          </a:p>
          <a:p>
            <a:pPr lvl="1">
              <a:spcBef>
                <a:spcPct val="35000"/>
              </a:spcBef>
            </a:pPr>
            <a:r>
              <a:rPr lang="en-US" altLang="en-US" dirty="0"/>
              <a:t>Controls most functions necessary for life</a:t>
            </a:r>
          </a:p>
          <a:p>
            <a:pPr lvl="1">
              <a:spcBef>
                <a:spcPct val="35000"/>
              </a:spcBef>
            </a:pPr>
            <a:r>
              <a:rPr lang="en-US" altLang="en-US" dirty="0"/>
              <a:t>Best-protected part of the CNS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lstStyle/>
          <a:p>
            <a:pPr>
              <a:lnSpc>
                <a:spcPct val="85000"/>
              </a:lnSpc>
            </a:pPr>
            <a:r>
              <a:rPr lang="en-US" altLang="en-US" dirty="0"/>
              <a:t>Review</a:t>
            </a:r>
            <a:endParaRPr lang="en-US" altLang="en-US" sz="2000" b="0" dirty="0"/>
          </a:p>
        </p:txBody>
      </p:sp>
      <p:sp>
        <p:nvSpPr>
          <p:cNvPr id="139268" name="Rectangle 3"/>
          <p:cNvSpPr>
            <a:spLocks noGrp="1" noChangeArrowheads="1"/>
          </p:cNvSpPr>
          <p:nvPr>
            <p:ph type="body" idx="1"/>
          </p:nvPr>
        </p:nvSpPr>
        <p:spPr>
          <a:xfrm>
            <a:off x="952500" y="1348980"/>
            <a:ext cx="10287000" cy="5246097"/>
          </a:xfrm>
        </p:spPr>
        <p:txBody>
          <a:bodyPr rIns="228600"/>
          <a:lstStyle/>
          <a:p>
            <a:pPr marL="457200" indent="-457200">
              <a:spcBef>
                <a:spcPct val="35000"/>
              </a:spcBef>
              <a:buFontTx/>
              <a:buAutoNum type="arabicPeriod" startAt="5"/>
            </a:pPr>
            <a:r>
              <a:rPr lang="en-US" altLang="en-US" sz="2100" dirty="0"/>
              <a:t>A young male was involved in a motor-vehicle accident and experienced a closed head injury. He has no memory of the events leading up to the accident but remembers that he was going to a birthday party. What is the correct term to use when documenting his memory loss?</a:t>
            </a:r>
          </a:p>
          <a:p>
            <a:pPr marL="1016000" lvl="1" indent="-444500">
              <a:spcBef>
                <a:spcPct val="35000"/>
              </a:spcBef>
              <a:buFontTx/>
              <a:buAutoNum type="alphaUcPeriod"/>
            </a:pPr>
            <a:r>
              <a:rPr lang="en-US" altLang="en-US" sz="2100" dirty="0"/>
              <a:t>Concussion</a:t>
            </a:r>
            <a:br>
              <a:rPr lang="en-US" altLang="en-US" sz="2100" dirty="0"/>
            </a:br>
            <a:r>
              <a:rPr lang="en-US" altLang="en-US" sz="2100" b="1" dirty="0"/>
              <a:t>Rationale: </a:t>
            </a:r>
            <a:r>
              <a:rPr lang="en-US" altLang="en-US" sz="2100" dirty="0">
                <a:solidFill>
                  <a:srgbClr val="F37021"/>
                </a:solidFill>
              </a:rPr>
              <a:t>This occurs when the brain is jarred inside the skull.</a:t>
            </a:r>
          </a:p>
          <a:p>
            <a:pPr marL="1016000" lvl="1" indent="-444500">
              <a:spcBef>
                <a:spcPct val="35000"/>
              </a:spcBef>
              <a:buFontTx/>
              <a:buAutoNum type="alphaUcPeriod"/>
            </a:pPr>
            <a:r>
              <a:rPr lang="en-US" altLang="en-US" sz="2100" dirty="0"/>
              <a:t>Cerebral contusion</a:t>
            </a:r>
            <a:br>
              <a:rPr lang="en-US" altLang="en-US" sz="2100" dirty="0"/>
            </a:br>
            <a:r>
              <a:rPr lang="en-US" altLang="en-US" sz="2100" b="1" dirty="0"/>
              <a:t>Rationale: </a:t>
            </a:r>
            <a:r>
              <a:rPr lang="en-US" altLang="en-US" sz="2100" dirty="0">
                <a:solidFill>
                  <a:srgbClr val="F37021"/>
                </a:solidFill>
              </a:rPr>
              <a:t>This is when tissue is bruised and damaged in a local area. It may result in prolonged confusion.</a:t>
            </a:r>
          </a:p>
          <a:p>
            <a:pPr marL="1016000" lvl="1" indent="-444500">
              <a:spcBef>
                <a:spcPct val="35000"/>
              </a:spcBef>
              <a:buFontTx/>
              <a:buAutoNum type="alphaUcPeriod" startAt="3"/>
            </a:pPr>
            <a:r>
              <a:rPr lang="en-US" altLang="en-US" sz="2100" dirty="0"/>
              <a:t>Retrograde amnesia</a:t>
            </a:r>
            <a:br>
              <a:rPr lang="en-US" altLang="en-US" sz="2100" dirty="0"/>
            </a:br>
            <a:r>
              <a:rPr lang="en-US" altLang="en-US" sz="2100" b="1" dirty="0"/>
              <a:t>Rationale: </a:t>
            </a:r>
            <a:r>
              <a:rPr lang="en-US" altLang="en-US" sz="2100" dirty="0">
                <a:solidFill>
                  <a:srgbClr val="F37021"/>
                </a:solidFill>
              </a:rPr>
              <a:t>Correct answer</a:t>
            </a:r>
          </a:p>
          <a:p>
            <a:pPr marL="1016000" lvl="1" indent="-444500">
              <a:spcBef>
                <a:spcPct val="35000"/>
              </a:spcBef>
              <a:buFontTx/>
              <a:buAutoNum type="alphaUcPeriod" startAt="3"/>
            </a:pPr>
            <a:r>
              <a:rPr lang="en-US" altLang="en-US" sz="2100" dirty="0"/>
              <a:t>Anterograde amnesia </a:t>
            </a:r>
            <a:br>
              <a:rPr lang="en-US" altLang="en-US" sz="2100" dirty="0"/>
            </a:br>
            <a:r>
              <a:rPr lang="en-US" altLang="en-US" sz="2100" b="1" dirty="0"/>
              <a:t>Rationale: </a:t>
            </a:r>
            <a:r>
              <a:rPr lang="en-US" altLang="en-US" sz="2100" dirty="0">
                <a:solidFill>
                  <a:srgbClr val="F37021"/>
                </a:solidFill>
              </a:rPr>
              <a:t>This is the loss of memory relating to events that occurred after the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p:txBody>
          <a:bodyPr/>
          <a:lstStyle/>
          <a:p>
            <a:pPr>
              <a:lnSpc>
                <a:spcPct val="85000"/>
              </a:lnSpc>
            </a:pPr>
            <a:r>
              <a:rPr lang="en-US" altLang="en-US" dirty="0"/>
              <a:t>Review</a:t>
            </a:r>
          </a:p>
        </p:txBody>
      </p:sp>
      <p:sp>
        <p:nvSpPr>
          <p:cNvPr id="141316"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distraction injury to the cervical spine would MOST likely occur following:</a:t>
            </a:r>
          </a:p>
          <a:p>
            <a:pPr marL="1016000" lvl="1" indent="-444500">
              <a:spcBef>
                <a:spcPct val="35000"/>
              </a:spcBef>
              <a:buFontTx/>
              <a:buAutoNum type="alphaUcPeriod"/>
            </a:pPr>
            <a:r>
              <a:rPr lang="en-US" altLang="en-US" dirty="0"/>
              <a:t>a diving accident.</a:t>
            </a:r>
          </a:p>
          <a:p>
            <a:pPr marL="1016000" lvl="1" indent="-444500">
              <a:spcBef>
                <a:spcPct val="35000"/>
              </a:spcBef>
              <a:buFontTx/>
              <a:buAutoNum type="alphaUcPeriod"/>
            </a:pPr>
            <a:r>
              <a:rPr lang="en-US" altLang="en-US" dirty="0"/>
              <a:t>blunt neck trauma. </a:t>
            </a:r>
          </a:p>
          <a:p>
            <a:pPr marL="1016000" lvl="1" indent="-444500">
              <a:spcBef>
                <a:spcPct val="35000"/>
              </a:spcBef>
              <a:buFontTx/>
              <a:buAutoNum type="alphaUcPeriod"/>
            </a:pPr>
            <a:r>
              <a:rPr lang="en-US" altLang="en-US" dirty="0"/>
              <a:t>hyperextension of the neck. </a:t>
            </a:r>
          </a:p>
          <a:p>
            <a:pPr marL="1016000" lvl="1" indent="-444500">
              <a:spcBef>
                <a:spcPct val="35000"/>
              </a:spcBef>
              <a:buFontTx/>
              <a:buAutoNum type="alphaUcPeriod"/>
            </a:pPr>
            <a:r>
              <a:rPr lang="en-US" altLang="en-US" dirty="0"/>
              <a:t>hanging-type mechanisms.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p:txBody>
          <a:bodyPr/>
          <a:lstStyle/>
          <a:p>
            <a:pPr>
              <a:lnSpc>
                <a:spcPct val="85000"/>
              </a:lnSpc>
            </a:pPr>
            <a:r>
              <a:rPr lang="en-US" altLang="en-US" dirty="0"/>
              <a:t>Review</a:t>
            </a:r>
          </a:p>
        </p:txBody>
      </p:sp>
      <p:sp>
        <p:nvSpPr>
          <p:cNvPr id="142340"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Excessive traction on the neck, such as what occurs during hanging-type mechanisms, can cause a distraction injury of the cervical spine. Distraction injuries can cause separation of the vertebrae and stretching or tearing of the spinal cord.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43364"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distraction injury to the cervical spine would MOST likely occur following:</a:t>
            </a:r>
          </a:p>
          <a:p>
            <a:pPr marL="1016000" lvl="1" indent="-444500">
              <a:spcBef>
                <a:spcPct val="35000"/>
              </a:spcBef>
              <a:buFontTx/>
              <a:buAutoNum type="alphaUcPeriod"/>
            </a:pPr>
            <a:r>
              <a:rPr lang="en-US" altLang="en-US" dirty="0"/>
              <a:t>a diving accident.</a:t>
            </a:r>
            <a:br>
              <a:rPr lang="en-US" altLang="en-US" dirty="0"/>
            </a:br>
            <a:r>
              <a:rPr lang="en-US" altLang="en-US" b="1" dirty="0"/>
              <a:t>Rationale: </a:t>
            </a:r>
            <a:r>
              <a:rPr lang="en-US" altLang="en-US" dirty="0">
                <a:solidFill>
                  <a:srgbClr val="F37021"/>
                </a:solidFill>
              </a:rPr>
              <a:t>This would possibly cause a compression injury.</a:t>
            </a:r>
          </a:p>
          <a:p>
            <a:pPr marL="1016000" lvl="1" indent="-444500">
              <a:spcBef>
                <a:spcPct val="35000"/>
              </a:spcBef>
              <a:buFontTx/>
              <a:buAutoNum type="alphaUcPeriod"/>
            </a:pPr>
            <a:r>
              <a:rPr lang="en-US" altLang="en-US" dirty="0"/>
              <a:t>blunt neck trauma. </a:t>
            </a:r>
            <a:br>
              <a:rPr lang="en-US" altLang="en-US" dirty="0"/>
            </a:br>
            <a:r>
              <a:rPr lang="en-US" altLang="en-US" b="1" dirty="0"/>
              <a:t>Rationale: </a:t>
            </a:r>
            <a:r>
              <a:rPr lang="en-US" altLang="en-US" dirty="0">
                <a:solidFill>
                  <a:srgbClr val="F37021"/>
                </a:solidFill>
              </a:rPr>
              <a:t>This can result in a fracture or neurologic deficit.</a:t>
            </a:r>
          </a:p>
          <a:p>
            <a:pPr marL="1016000" lvl="1" indent="-444500">
              <a:spcBef>
                <a:spcPct val="35000"/>
              </a:spcBef>
              <a:buFontTx/>
              <a:buAutoNum type="alphaUcPeriod" startAt="3"/>
            </a:pPr>
            <a:r>
              <a:rPr lang="en-US" altLang="en-US" dirty="0"/>
              <a:t>hyperextension of the neck. </a:t>
            </a:r>
            <a:br>
              <a:rPr lang="en-US" altLang="en-US" dirty="0"/>
            </a:br>
            <a:r>
              <a:rPr lang="en-US" altLang="en-US" b="1" dirty="0"/>
              <a:t>Rationale: </a:t>
            </a:r>
            <a:r>
              <a:rPr lang="en-US" altLang="en-US" dirty="0">
                <a:solidFill>
                  <a:srgbClr val="F37021"/>
                </a:solidFill>
              </a:rPr>
              <a:t>This can result in a fracture or neurologic deficit.</a:t>
            </a:r>
          </a:p>
          <a:p>
            <a:pPr marL="1016000" lvl="1" indent="-444500">
              <a:spcBef>
                <a:spcPct val="35000"/>
              </a:spcBef>
              <a:buFontTx/>
              <a:buAutoNum type="alphaUcPeriod" startAt="3"/>
            </a:pPr>
            <a:r>
              <a:rPr lang="en-US" altLang="en-US" dirty="0"/>
              <a:t>hanging-type mechanisms.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5411" name="Rectangle 2"/>
          <p:cNvSpPr>
            <a:spLocks noGrp="1" noChangeArrowheads="1"/>
          </p:cNvSpPr>
          <p:nvPr>
            <p:ph type="title"/>
          </p:nvPr>
        </p:nvSpPr>
        <p:spPr/>
        <p:txBody>
          <a:bodyPr/>
          <a:lstStyle/>
          <a:p>
            <a:pPr>
              <a:lnSpc>
                <a:spcPct val="85000"/>
              </a:lnSpc>
            </a:pPr>
            <a:r>
              <a:rPr lang="en-US" altLang="en-US" dirty="0"/>
              <a:t>Review</a:t>
            </a:r>
          </a:p>
        </p:txBody>
      </p:sp>
      <p:sp>
        <p:nvSpPr>
          <p:cNvPr id="145412"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During immobilization of a patient with a possible spinal injury, manual stabilization of the head must be maintained until:</a:t>
            </a:r>
          </a:p>
          <a:p>
            <a:pPr marL="1016000" lvl="1" indent="-444500">
              <a:spcBef>
                <a:spcPts val="800"/>
              </a:spcBef>
              <a:buFontTx/>
              <a:buAutoNum type="alphaUcPeriod"/>
            </a:pPr>
            <a:r>
              <a:rPr lang="en-US" altLang="en-US" dirty="0"/>
              <a:t>an appropriate-size extrication collar has been placed.</a:t>
            </a:r>
          </a:p>
          <a:p>
            <a:pPr marL="1016000" lvl="1" indent="-444500">
              <a:spcBef>
                <a:spcPts val="800"/>
              </a:spcBef>
              <a:buFontTx/>
              <a:buAutoNum type="alphaUcPeriod"/>
            </a:pPr>
            <a:r>
              <a:rPr lang="en-US" altLang="en-US" dirty="0"/>
              <a:t>the patient is fully immobilized on a long backboard.</a:t>
            </a:r>
          </a:p>
          <a:p>
            <a:pPr marL="1016000" lvl="1" indent="-444500">
              <a:spcBef>
                <a:spcPts val="800"/>
              </a:spcBef>
              <a:buFontTx/>
              <a:buAutoNum type="alphaUcPeriod"/>
            </a:pPr>
            <a:r>
              <a:rPr lang="en-US" altLang="en-US" dirty="0"/>
              <a:t>a range of motion test of the neck has been completed.</a:t>
            </a:r>
          </a:p>
          <a:p>
            <a:pPr marL="1016000" lvl="1" indent="-444500">
              <a:spcBef>
                <a:spcPts val="800"/>
              </a:spcBef>
              <a:buFontTx/>
              <a:buAutoNum type="alphaUcPeriod"/>
            </a:pPr>
            <a:r>
              <a:rPr lang="en-US" altLang="en-US" dirty="0"/>
              <a:t>pulse, motor, and sensory functions are found to be intact.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p:txBody>
          <a:bodyPr/>
          <a:lstStyle/>
          <a:p>
            <a:pPr>
              <a:lnSpc>
                <a:spcPct val="85000"/>
              </a:lnSpc>
            </a:pPr>
            <a:r>
              <a:rPr lang="en-US" altLang="en-US" dirty="0"/>
              <a:t>Review</a:t>
            </a:r>
          </a:p>
        </p:txBody>
      </p:sp>
      <p:sp>
        <p:nvSpPr>
          <p:cNvPr id="146436"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latin typeface="Arial"/>
                <a:cs typeface="Arial"/>
              </a:rPr>
              <a:t>Rationale: </a:t>
            </a:r>
            <a:r>
              <a:rPr lang="en-US" altLang="en-US" dirty="0">
                <a:latin typeface="Arial"/>
                <a:cs typeface="Arial"/>
              </a:rPr>
              <a:t>Manual stabilization of the patient</a:t>
            </a:r>
            <a:r>
              <a:rPr lang="ja-JP" altLang="en-US" dirty="0">
                <a:latin typeface="Arial"/>
                <a:cs typeface="Arial"/>
              </a:rPr>
              <a:t>’</a:t>
            </a:r>
            <a:r>
              <a:rPr lang="en-US" altLang="ja-JP" dirty="0">
                <a:latin typeface="Arial"/>
                <a:cs typeface="Arial"/>
              </a:rPr>
              <a:t>s head must be maintained until he or she is </a:t>
            </a:r>
            <a:r>
              <a:rPr lang="en-US" altLang="ja-JP" i="1" dirty="0">
                <a:latin typeface="Arial"/>
                <a:cs typeface="Arial"/>
              </a:rPr>
              <a:t>fully</a:t>
            </a:r>
            <a:r>
              <a:rPr lang="en-US" altLang="ja-JP" dirty="0">
                <a:latin typeface="Arial"/>
                <a:cs typeface="Arial"/>
              </a:rPr>
              <a:t> secured to the long backboard. This includes the application of an extrication collar, straps, and lateral immobilization (head blocks). Pulse, motor, and sensory functions must be checked before and after the immobilization process. </a:t>
            </a:r>
            <a:r>
              <a:rPr lang="en-US" altLang="ja-JP" i="1" dirty="0">
                <a:latin typeface="Arial"/>
                <a:cs typeface="Arial"/>
              </a:rPr>
              <a:t>Do not</a:t>
            </a:r>
            <a:r>
              <a:rPr lang="en-US" altLang="ja-JP" dirty="0">
                <a:latin typeface="Arial"/>
                <a:cs typeface="Arial"/>
              </a:rPr>
              <a:t> assess range of motion in a patient with a possible spinal injury; this involves moving the patient</a:t>
            </a:r>
            <a:r>
              <a:rPr lang="ja-JP" altLang="en-US" dirty="0">
                <a:latin typeface="Arial"/>
                <a:cs typeface="Arial"/>
              </a:rPr>
              <a:t>’</a:t>
            </a:r>
            <a:r>
              <a:rPr lang="en-US" altLang="ja-JP" dirty="0">
                <a:latin typeface="Arial"/>
                <a:cs typeface="Arial"/>
              </a:rPr>
              <a:t>s neck and may cause further injury.</a:t>
            </a:r>
            <a:endParaRPr lang="en-US" alt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7459"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47460" name="Rectangle 3"/>
          <p:cNvSpPr>
            <a:spLocks noGrp="1" noChangeArrowheads="1"/>
          </p:cNvSpPr>
          <p:nvPr>
            <p:ph type="body" idx="1"/>
          </p:nvPr>
        </p:nvSpPr>
        <p:spPr>
          <a:xfrm>
            <a:off x="925830" y="1490870"/>
            <a:ext cx="10021570" cy="4699047"/>
          </a:xfrm>
        </p:spPr>
        <p:txBody>
          <a:bodyPr rIns="228600"/>
          <a:lstStyle/>
          <a:p>
            <a:pPr marL="457200" indent="-457200">
              <a:spcBef>
                <a:spcPct val="35000"/>
              </a:spcBef>
              <a:buFontTx/>
              <a:buAutoNum type="arabicPeriod" startAt="7"/>
            </a:pPr>
            <a:r>
              <a:rPr lang="en-US" altLang="en-US" dirty="0"/>
              <a:t>During immobilization of a patient with a possible spinal injury, manual stabilization of the head must be maintained until:</a:t>
            </a:r>
          </a:p>
          <a:p>
            <a:pPr marL="1016000" lvl="1" indent="-444500">
              <a:spcBef>
                <a:spcPct val="35000"/>
              </a:spcBef>
              <a:buFontTx/>
              <a:buAutoNum type="alphaUcPeriod"/>
            </a:pPr>
            <a:r>
              <a:rPr lang="en-US" altLang="en-US" dirty="0"/>
              <a:t>an appropriate-size extrication collar has been placed.</a:t>
            </a:r>
            <a:br>
              <a:rPr lang="en-US" altLang="en-US" dirty="0"/>
            </a:br>
            <a:r>
              <a:rPr lang="en-US" altLang="en-US" b="1" dirty="0"/>
              <a:t>Rationale: </a:t>
            </a:r>
            <a:r>
              <a:rPr lang="en-US" altLang="en-US" dirty="0">
                <a:solidFill>
                  <a:srgbClr val="F37021"/>
                </a:solidFill>
              </a:rPr>
              <a:t>This is only one small part of the total immobilization process.</a:t>
            </a:r>
          </a:p>
          <a:p>
            <a:pPr marL="1016000" lvl="1" indent="-444500">
              <a:spcBef>
                <a:spcPct val="35000"/>
              </a:spcBef>
              <a:buFontTx/>
              <a:buAutoNum type="alphaUcPeriod"/>
            </a:pPr>
            <a:r>
              <a:rPr lang="en-US" altLang="en-US" dirty="0"/>
              <a:t>the patient is fully immobilized on a long backboard.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 range of motion test of the neck has been completed.</a:t>
            </a:r>
            <a:br>
              <a:rPr lang="en-US" altLang="en-US" dirty="0"/>
            </a:br>
            <a:r>
              <a:rPr lang="en-US" altLang="en-US" b="1" dirty="0"/>
              <a:t>Rationale: </a:t>
            </a:r>
            <a:r>
              <a:rPr lang="en-US" altLang="en-US" dirty="0">
                <a:solidFill>
                  <a:srgbClr val="F37021"/>
                </a:solidFill>
              </a:rPr>
              <a:t>Do not assess the range of motion in a patient with a possible spinal injury.</a:t>
            </a:r>
          </a:p>
          <a:p>
            <a:pPr marL="1016000" lvl="1" indent="-444500">
              <a:spcBef>
                <a:spcPct val="35000"/>
              </a:spcBef>
              <a:buFontTx/>
              <a:buAutoNum type="alphaUcPeriod" startAt="3"/>
            </a:pPr>
            <a:r>
              <a:rPr lang="en-US" altLang="en-US" dirty="0"/>
              <a:t>pulse, motor, and sensory functions are found to be intact.</a:t>
            </a:r>
            <a:br>
              <a:rPr lang="en-US" altLang="en-US" dirty="0"/>
            </a:br>
            <a:r>
              <a:rPr lang="en-US" altLang="en-US" b="1" dirty="0"/>
              <a:t>Rationale: </a:t>
            </a:r>
            <a:r>
              <a:rPr lang="en-US" altLang="en-US" dirty="0">
                <a:solidFill>
                  <a:srgbClr val="F37021"/>
                </a:solidFill>
              </a:rPr>
              <a:t>This is done before and after complete immobilization.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9507" name="Rectangle 2"/>
          <p:cNvSpPr>
            <a:spLocks noGrp="1" noChangeArrowheads="1"/>
          </p:cNvSpPr>
          <p:nvPr>
            <p:ph type="title"/>
          </p:nvPr>
        </p:nvSpPr>
        <p:spPr/>
        <p:txBody>
          <a:bodyPr/>
          <a:lstStyle/>
          <a:p>
            <a:pPr>
              <a:lnSpc>
                <a:spcPct val="85000"/>
              </a:lnSpc>
            </a:pPr>
            <a:r>
              <a:rPr lang="en-US" altLang="en-US" dirty="0"/>
              <a:t>Review</a:t>
            </a:r>
          </a:p>
        </p:txBody>
      </p:sp>
      <p:sp>
        <p:nvSpPr>
          <p:cNvPr id="149508"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Your patient is a 21-year-old male who has massive face and head trauma after being assaulted. He is lying supine, is semiconscious, and has blood in his mouth. You should:</a:t>
            </a:r>
          </a:p>
          <a:p>
            <a:pPr marL="1016000" lvl="1" indent="-444500">
              <a:spcBef>
                <a:spcPct val="35000"/>
              </a:spcBef>
              <a:buFontTx/>
              <a:buAutoNum type="alphaUcPeriod"/>
            </a:pPr>
            <a:r>
              <a:rPr lang="en-US" altLang="en-US" sz="2100" dirty="0"/>
              <a:t>insert a nasal airway, assess his respirations, and give 100% oxygen. </a:t>
            </a:r>
          </a:p>
          <a:p>
            <a:pPr marL="1016000" lvl="1" indent="-444500">
              <a:spcBef>
                <a:spcPct val="35000"/>
              </a:spcBef>
              <a:buFontTx/>
              <a:buAutoNum type="alphaUcPeriod"/>
            </a:pPr>
            <a:r>
              <a:rPr lang="en-US" altLang="en-US" sz="2100" dirty="0"/>
              <a:t>suction his airway and apply high-flow oxygen via a nonrebreathing mask. </a:t>
            </a:r>
          </a:p>
          <a:p>
            <a:pPr marL="1016000" lvl="1" indent="-444500">
              <a:spcBef>
                <a:spcPct val="35000"/>
              </a:spcBef>
              <a:buFontTx/>
              <a:buAutoNum type="alphaUcPeriod"/>
            </a:pPr>
            <a:r>
              <a:rPr lang="en-US" altLang="en-US" sz="2100" dirty="0"/>
              <a:t>manually stabilize his head, log roll him onto his side, and suction his mouth. </a:t>
            </a:r>
          </a:p>
          <a:p>
            <a:pPr marL="1016000" lvl="1" indent="-444500">
              <a:spcBef>
                <a:spcPct val="35000"/>
              </a:spcBef>
              <a:buFontTx/>
              <a:buAutoNum type="alphaUcPeriod"/>
            </a:pPr>
            <a:r>
              <a:rPr lang="en-US" altLang="en-US" sz="2100" dirty="0"/>
              <a:t>apply a cervical collar, suction his airway, and begin assisting his ventilations.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lstStyle/>
          <a:p>
            <a:pPr>
              <a:lnSpc>
                <a:spcPct val="85000"/>
              </a:lnSpc>
            </a:pPr>
            <a:r>
              <a:rPr lang="en-US" altLang="en-US" dirty="0"/>
              <a:t>Review</a:t>
            </a:r>
          </a:p>
        </p:txBody>
      </p:sp>
      <p:sp>
        <p:nvSpPr>
          <p:cNvPr id="150532"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Blood or other secretions in the mouth place the airway in </a:t>
            </a:r>
            <a:r>
              <a:rPr lang="en-US" altLang="en-US" i="1" dirty="0"/>
              <a:t>immediate</a:t>
            </a:r>
            <a:r>
              <a:rPr lang="en-US" altLang="en-US" dirty="0"/>
              <a:t> jeopardy and must be removed before they are aspirated. At the same time, you must protect the patient</a:t>
            </a:r>
            <a:r>
              <a:rPr lang="ja-JP" altLang="en-US" dirty="0"/>
              <a:t>’</a:t>
            </a:r>
            <a:r>
              <a:rPr lang="en-US" altLang="ja-JP" dirty="0"/>
              <a:t>s spine due the mechanism of injury. Therefore, you should manually stabilize the patient</a:t>
            </a:r>
            <a:r>
              <a:rPr lang="ja-JP" altLang="en-US" dirty="0"/>
              <a:t>’</a:t>
            </a:r>
            <a:r>
              <a:rPr lang="en-US" altLang="ja-JP" dirty="0"/>
              <a:t>s head, log roll him onto his side (allows drainage of blood from his mouth), and suction his mouth for up to 15 seconds. After ensuring that his airway is clear, assess his breathing and give high-flow oxygen or assist his ventilations. Nasal airways should not be used in patients with severe facial or head trauma.</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1555" name="Rectangle 2"/>
          <p:cNvSpPr>
            <a:spLocks noGrp="1" noChangeArrowheads="1"/>
          </p:cNvSpPr>
          <p:nvPr>
            <p:ph type="title"/>
          </p:nvPr>
        </p:nvSpPr>
        <p:spPr/>
        <p:txBody>
          <a:bodyPr/>
          <a:lstStyle/>
          <a:p>
            <a:pPr>
              <a:lnSpc>
                <a:spcPct val="85000"/>
              </a:lnSpc>
            </a:pPr>
            <a:r>
              <a:rPr lang="en-US" altLang="en-US" dirty="0"/>
              <a:t>Review</a:t>
            </a:r>
            <a:endParaRPr lang="en-US" altLang="en-US" sz="2000" b="0" dirty="0"/>
          </a:p>
        </p:txBody>
      </p:sp>
      <p:sp>
        <p:nvSpPr>
          <p:cNvPr id="151556" name="Rectangle 3"/>
          <p:cNvSpPr>
            <a:spLocks noGrp="1" noChangeArrowheads="1"/>
          </p:cNvSpPr>
          <p:nvPr>
            <p:ph type="body" idx="1"/>
          </p:nvPr>
        </p:nvSpPr>
        <p:spPr>
          <a:xfrm>
            <a:off x="952500" y="1348980"/>
            <a:ext cx="10287000" cy="5246097"/>
          </a:xfrm>
        </p:spPr>
        <p:txBody>
          <a:bodyPr rIns="228600"/>
          <a:lstStyle/>
          <a:p>
            <a:pPr marL="457200" indent="-457200">
              <a:spcBef>
                <a:spcPct val="35000"/>
              </a:spcBef>
              <a:buFontTx/>
              <a:buAutoNum type="arabicPeriod" startAt="8"/>
            </a:pPr>
            <a:r>
              <a:rPr lang="en-US" altLang="en-US" sz="2100" dirty="0"/>
              <a:t>Your patient is a 21-year-old male who has massive face and head trauma after being assaulted. He is lying supine, is semiconscious, and has blood in his mouth. You should:</a:t>
            </a:r>
          </a:p>
          <a:p>
            <a:pPr marL="1016000" lvl="1" indent="-444500">
              <a:spcBef>
                <a:spcPct val="35000"/>
              </a:spcBef>
              <a:buFontTx/>
              <a:buAutoNum type="alphaUcPeriod"/>
            </a:pPr>
            <a:r>
              <a:rPr lang="en-US" altLang="en-US" dirty="0"/>
              <a:t>insert a nasal airway, assess his respirations, and give 100% oxygen.</a:t>
            </a:r>
            <a:br>
              <a:rPr lang="en-US" altLang="en-US" dirty="0"/>
            </a:br>
            <a:r>
              <a:rPr lang="en-US" altLang="en-US" b="1" dirty="0"/>
              <a:t>Rationale: </a:t>
            </a:r>
            <a:r>
              <a:rPr lang="en-US" altLang="en-US" dirty="0">
                <a:solidFill>
                  <a:srgbClr val="F37021"/>
                </a:solidFill>
              </a:rPr>
              <a:t>Nasal airways should not be used in patients with severe facial or head trauma or with suspected fractures.</a:t>
            </a:r>
          </a:p>
          <a:p>
            <a:pPr marL="1016000" lvl="1" indent="-444500">
              <a:spcBef>
                <a:spcPct val="35000"/>
              </a:spcBef>
              <a:buFontTx/>
              <a:buAutoNum type="alphaUcPeriod"/>
            </a:pPr>
            <a:r>
              <a:rPr lang="en-US" altLang="en-US" dirty="0"/>
              <a:t>suction his airway and apply high-flow oxygen via a nonrebreathing mask. </a:t>
            </a:r>
            <a:br>
              <a:rPr lang="en-US" altLang="en-US" dirty="0"/>
            </a:br>
            <a:r>
              <a:rPr lang="en-US" altLang="en-US" b="1" dirty="0"/>
              <a:t>Rationale: </a:t>
            </a:r>
            <a:r>
              <a:rPr lang="en-US" altLang="en-US" dirty="0">
                <a:solidFill>
                  <a:srgbClr val="F37021"/>
                </a:solidFill>
              </a:rPr>
              <a:t>This must be done after manual stabilization of the spine and rolling the patient to his side.</a:t>
            </a:r>
          </a:p>
          <a:p>
            <a:pPr marL="1016000" lvl="1" indent="-444500">
              <a:lnSpc>
                <a:spcPct val="95000"/>
              </a:lnSpc>
              <a:spcBef>
                <a:spcPts val="882"/>
              </a:spcBef>
              <a:buFontTx/>
              <a:buAutoNum type="alphaUcPeriod" startAt="3"/>
            </a:pPr>
            <a:r>
              <a:rPr lang="en-US" altLang="en-US" dirty="0"/>
              <a:t>manually stabilize his head, log roll him onto his side, and suction his mouth. </a:t>
            </a:r>
            <a:br>
              <a:rPr lang="en-US" altLang="en-US" dirty="0"/>
            </a:br>
            <a:r>
              <a:rPr lang="en-US" altLang="en-US" b="1" dirty="0"/>
              <a:t>Rationale: </a:t>
            </a:r>
            <a:r>
              <a:rPr lang="en-US" altLang="en-US" dirty="0">
                <a:solidFill>
                  <a:srgbClr val="F37021"/>
                </a:solidFill>
              </a:rPr>
              <a:t>Correct answer</a:t>
            </a:r>
          </a:p>
          <a:p>
            <a:pPr marL="1016000" lvl="1" indent="-444500">
              <a:lnSpc>
                <a:spcPct val="95000"/>
              </a:lnSpc>
              <a:spcBef>
                <a:spcPts val="882"/>
              </a:spcBef>
              <a:buFontTx/>
              <a:buAutoNum type="alphaUcPeriod" startAt="3"/>
            </a:pPr>
            <a:r>
              <a:rPr lang="en-US" altLang="en-US" dirty="0"/>
              <a:t>apply a cervical collar, suction his airway, and begin assisting his ventilations.</a:t>
            </a:r>
            <a:br>
              <a:rPr lang="en-US" altLang="en-US" dirty="0"/>
            </a:br>
            <a:r>
              <a:rPr lang="en-US" altLang="en-US" b="1" dirty="0"/>
              <a:t>Rationale: </a:t>
            </a:r>
            <a:r>
              <a:rPr lang="en-US" altLang="en-US" dirty="0">
                <a:solidFill>
                  <a:srgbClr val="F37021"/>
                </a:solidFill>
              </a:rPr>
              <a:t>The cervical collar should be applied but manual stabilization must take place first. There are no indications here that the patient</a:t>
            </a:r>
            <a:r>
              <a:rPr lang="ja-JP" altLang="en-US">
                <a:solidFill>
                  <a:srgbClr val="F37021"/>
                </a:solidFill>
              </a:rPr>
              <a:t>’</a:t>
            </a:r>
            <a:r>
              <a:rPr lang="en-US" altLang="ja-JP" dirty="0">
                <a:solidFill>
                  <a:srgbClr val="F37021"/>
                </a:solidFill>
              </a:rPr>
              <a:t>s rate of respirations are inadequate and require assisted ventilations.</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Central Nervous System </a:t>
            </a:r>
            <a:r>
              <a:rPr lang="en-US" altLang="en-US" sz="2000" b="0" dirty="0"/>
              <a:t>(5 of 9)</a:t>
            </a:r>
          </a:p>
        </p:txBody>
      </p:sp>
      <p:sp>
        <p:nvSpPr>
          <p:cNvPr id="16387" name="Content Placeholder 2"/>
          <p:cNvSpPr>
            <a:spLocks noGrp="1"/>
          </p:cNvSpPr>
          <p:nvPr>
            <p:ph type="body" idx="1"/>
          </p:nvPr>
        </p:nvSpPr>
        <p:spPr/>
        <p:txBody>
          <a:bodyPr rIns="228600"/>
          <a:lstStyle/>
          <a:p>
            <a:pPr>
              <a:spcBef>
                <a:spcPct val="35000"/>
              </a:spcBef>
            </a:pPr>
            <a:r>
              <a:rPr lang="en-US" altLang="en-US" dirty="0"/>
              <a:t>Spinal cord</a:t>
            </a:r>
          </a:p>
          <a:p>
            <a:pPr lvl="1">
              <a:spcBef>
                <a:spcPct val="35000"/>
              </a:spcBef>
            </a:pPr>
            <a:r>
              <a:rPr lang="en-US" altLang="en-US" dirty="0"/>
              <a:t>Made up of fibers that extend from the brain’</a:t>
            </a:r>
            <a:r>
              <a:rPr lang="en-US" altLang="ja-JP" dirty="0"/>
              <a:t>s nerve cells</a:t>
            </a:r>
          </a:p>
          <a:p>
            <a:pPr lvl="1">
              <a:spcBef>
                <a:spcPct val="35000"/>
              </a:spcBef>
            </a:pPr>
            <a:r>
              <a:rPr lang="en-US" altLang="en-US" dirty="0"/>
              <a:t>Carries messages between the brain and the body via the grey and white matter of the spinal cord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p:txBody>
          <a:bodyPr/>
          <a:lstStyle/>
          <a:p>
            <a:pPr>
              <a:lnSpc>
                <a:spcPct val="85000"/>
              </a:lnSpc>
            </a:pPr>
            <a:r>
              <a:rPr lang="en-US" altLang="en-US" dirty="0"/>
              <a:t>Review</a:t>
            </a:r>
          </a:p>
        </p:txBody>
      </p:sp>
      <p:sp>
        <p:nvSpPr>
          <p:cNvPr id="153604"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A man is found slumped over the steering wheel, unconscious and making snoring sounds, after an automobile accident. His head is turned to the side and his neck is flexed. You should:</a:t>
            </a:r>
          </a:p>
          <a:p>
            <a:pPr marL="1016000" lvl="1" indent="-444500">
              <a:spcBef>
                <a:spcPct val="35000"/>
              </a:spcBef>
              <a:buFontTx/>
              <a:buAutoNum type="alphaUcPeriod"/>
            </a:pPr>
            <a:r>
              <a:rPr lang="en-US" altLang="en-US" dirty="0"/>
              <a:t>gently rotate his head to correct the deformity. </a:t>
            </a:r>
          </a:p>
          <a:p>
            <a:pPr marL="1016000" lvl="1" indent="-444500">
              <a:spcBef>
                <a:spcPct val="35000"/>
              </a:spcBef>
              <a:buFontTx/>
              <a:buAutoNum type="alphaUcPeriod"/>
            </a:pPr>
            <a:r>
              <a:rPr lang="en-US" altLang="en-US" dirty="0"/>
              <a:t>carefully hyperextend his neck to open his airway. </a:t>
            </a:r>
          </a:p>
          <a:p>
            <a:pPr marL="1016000" lvl="1" indent="-444500">
              <a:spcBef>
                <a:spcPct val="35000"/>
              </a:spcBef>
              <a:buFontTx/>
              <a:buAutoNum type="alphaUcPeriod"/>
            </a:pPr>
            <a:r>
              <a:rPr lang="en-US" altLang="en-US" dirty="0"/>
              <a:t>apply an extrication collar with his head in the position found. </a:t>
            </a:r>
          </a:p>
          <a:p>
            <a:pPr marL="1016000" lvl="1" indent="-444500">
              <a:spcBef>
                <a:spcPct val="35000"/>
              </a:spcBef>
              <a:buFontTx/>
              <a:buAutoNum type="alphaUcPeriod"/>
            </a:pPr>
            <a:r>
              <a:rPr lang="en-US" altLang="en-US" dirty="0"/>
              <a:t>manually stabilize his head and move it to a neutral, in-line position.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lstStyle/>
          <a:p>
            <a:pPr>
              <a:lnSpc>
                <a:spcPct val="85000"/>
              </a:lnSpc>
            </a:pPr>
            <a:r>
              <a:rPr lang="en-US" altLang="en-US" dirty="0"/>
              <a:t>Review</a:t>
            </a:r>
          </a:p>
        </p:txBody>
      </p:sp>
      <p:sp>
        <p:nvSpPr>
          <p:cNvPr id="154628"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The patient</a:t>
            </a:r>
            <a:r>
              <a:rPr lang="ja-JP" altLang="en-US" dirty="0"/>
              <a:t>’</a:t>
            </a:r>
            <a:r>
              <a:rPr lang="en-US" altLang="ja-JP" dirty="0"/>
              <a:t>s snoring sounds indicate an airway problem, which must be corrected or he may die. Manually stabilize his head; carefully move it to a neutral, in-line position; and reassess his breathing. Do not rotate or hyperextend the neck of a patient with a possible spinal injury; the results could be disastrous.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55652"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A man is found slumped over the steering wheel, unconscious and making snoring sounds, after an automobile accident. His head is turned to the side and his neck is flexed. You should:</a:t>
            </a:r>
          </a:p>
          <a:p>
            <a:pPr marL="1016000" lvl="1" indent="-444500">
              <a:spcBef>
                <a:spcPct val="35000"/>
              </a:spcBef>
              <a:buFontTx/>
              <a:buAutoNum type="alphaUcPeriod"/>
            </a:pPr>
            <a:r>
              <a:rPr lang="en-US" altLang="en-US" dirty="0"/>
              <a:t>gently rotate his head to correct the deformity. </a:t>
            </a:r>
            <a:br>
              <a:rPr lang="en-US" altLang="en-US" dirty="0"/>
            </a:br>
            <a:r>
              <a:rPr lang="en-US" altLang="en-US" b="1" dirty="0"/>
              <a:t>Rationale: </a:t>
            </a:r>
            <a:r>
              <a:rPr lang="en-US" altLang="en-US" dirty="0">
                <a:solidFill>
                  <a:srgbClr val="F37021"/>
                </a:solidFill>
              </a:rPr>
              <a:t>Do not rotate the neck of a patient with a possible spinal injury.</a:t>
            </a:r>
          </a:p>
          <a:p>
            <a:pPr marL="1016000" lvl="1" indent="-444500">
              <a:spcBef>
                <a:spcPct val="35000"/>
              </a:spcBef>
              <a:buFontTx/>
              <a:buAutoNum type="alphaUcPeriod"/>
            </a:pPr>
            <a:r>
              <a:rPr lang="en-US" altLang="en-US" dirty="0"/>
              <a:t>carefully hyperextend his neck to open his airway. </a:t>
            </a:r>
            <a:br>
              <a:rPr lang="en-US" altLang="en-US" dirty="0"/>
            </a:br>
            <a:r>
              <a:rPr lang="en-US" altLang="en-US" b="1" dirty="0"/>
              <a:t>Rationale: </a:t>
            </a:r>
            <a:r>
              <a:rPr lang="en-US" altLang="en-US" dirty="0">
                <a:solidFill>
                  <a:srgbClr val="F37021"/>
                </a:solidFill>
              </a:rPr>
              <a:t>Do not hyperextend the neck of a patient with a possible spinal injury.</a:t>
            </a:r>
          </a:p>
          <a:p>
            <a:pPr marL="1016000" lvl="1" indent="-444500">
              <a:spcBef>
                <a:spcPct val="35000"/>
              </a:spcBef>
              <a:buFontTx/>
              <a:buAutoNum type="alphaUcPeriod" startAt="3"/>
            </a:pPr>
            <a:r>
              <a:rPr lang="en-US" altLang="en-US" dirty="0"/>
              <a:t>apply an extrication collar with his head in the position found. </a:t>
            </a:r>
            <a:br>
              <a:rPr lang="en-US" altLang="en-US" dirty="0"/>
            </a:br>
            <a:r>
              <a:rPr lang="en-US" altLang="en-US" b="1" dirty="0"/>
              <a:t>Rationale: </a:t>
            </a:r>
            <a:r>
              <a:rPr lang="en-US" altLang="en-US" dirty="0">
                <a:solidFill>
                  <a:srgbClr val="F37021"/>
                </a:solidFill>
              </a:rPr>
              <a:t>The head must be placed in a neutral position to open the airway.</a:t>
            </a:r>
          </a:p>
          <a:p>
            <a:pPr marL="1016000" lvl="1" indent="-444500">
              <a:spcBef>
                <a:spcPct val="35000"/>
              </a:spcBef>
              <a:buFontTx/>
              <a:buAutoNum type="alphaUcPeriod" startAt="3"/>
            </a:pPr>
            <a:r>
              <a:rPr lang="en-US" altLang="en-US" dirty="0"/>
              <a:t>manually stabilize his head and move it to a neutral, in-line position. </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p:txBody>
          <a:bodyPr/>
          <a:lstStyle/>
          <a:p>
            <a:pPr>
              <a:lnSpc>
                <a:spcPct val="85000"/>
              </a:lnSpc>
            </a:pPr>
            <a:r>
              <a:rPr lang="en-US" altLang="en-US" dirty="0"/>
              <a:t>Review</a:t>
            </a:r>
          </a:p>
        </p:txBody>
      </p:sp>
      <p:sp>
        <p:nvSpPr>
          <p:cNvPr id="157700" name="Rectangle 3"/>
          <p:cNvSpPr>
            <a:spLocks noGrp="1" noChangeArrowheads="1"/>
          </p:cNvSpPr>
          <p:nvPr>
            <p:ph type="body" idx="1"/>
          </p:nvPr>
        </p:nvSpPr>
        <p:spPr/>
        <p:txBody>
          <a:bodyPr rIns="228600"/>
          <a:lstStyle/>
          <a:p>
            <a:pPr marL="635000" indent="-635000">
              <a:spcBef>
                <a:spcPct val="35000"/>
              </a:spcBef>
              <a:buFontTx/>
              <a:buAutoNum type="arabicPeriod" startAt="10"/>
            </a:pPr>
            <a:r>
              <a:rPr lang="en-US" altLang="en-US" dirty="0"/>
              <a:t>You should NOT remove an injured football player</a:t>
            </a:r>
            <a:r>
              <a:rPr lang="ja-JP" altLang="en-US"/>
              <a:t>’</a:t>
            </a:r>
            <a:r>
              <a:rPr lang="en-US" altLang="ja-JP" dirty="0"/>
              <a:t>s helmet if:</a:t>
            </a:r>
          </a:p>
          <a:p>
            <a:pPr marL="1193800" lvl="1" indent="-444500">
              <a:spcBef>
                <a:spcPct val="35000"/>
              </a:spcBef>
              <a:buFontTx/>
              <a:buAutoNum type="alphaUcPeriod"/>
            </a:pPr>
            <a:r>
              <a:rPr lang="en-US" altLang="en-US" dirty="0"/>
              <a:t>a cervical spine injury is suspected, even if the helmet fits loosely.</a:t>
            </a:r>
          </a:p>
          <a:p>
            <a:pPr marL="1193800" lvl="1" indent="-444500">
              <a:spcBef>
                <a:spcPct val="35000"/>
              </a:spcBef>
              <a:buFontTx/>
              <a:buAutoNum type="alphaUcPeriod"/>
            </a:pPr>
            <a:r>
              <a:rPr lang="en-US" altLang="en-US" dirty="0"/>
              <a:t>the patient has a patent airway, even if he has breathing difficulty. </a:t>
            </a:r>
          </a:p>
          <a:p>
            <a:pPr marL="1193800" lvl="1" indent="-444500">
              <a:spcBef>
                <a:spcPct val="35000"/>
              </a:spcBef>
              <a:buFontTx/>
              <a:buAutoNum type="alphaUcPeriod"/>
            </a:pPr>
            <a:r>
              <a:rPr lang="en-US" altLang="en-US" dirty="0"/>
              <a:t>he has broken teeth, but only if the helmet does not fit snugly in place. </a:t>
            </a:r>
          </a:p>
          <a:p>
            <a:pPr marL="1193800" lvl="1" indent="-444500">
              <a:spcBef>
                <a:spcPct val="35000"/>
              </a:spcBef>
              <a:buFontTx/>
              <a:buAutoNum type="alphaUcPeriod"/>
            </a:pPr>
            <a:r>
              <a:rPr lang="en-US" altLang="en-US" dirty="0"/>
              <a:t>the face guard can easily be removed and there is no airway compromise.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lstStyle/>
          <a:p>
            <a:pPr>
              <a:lnSpc>
                <a:spcPct val="85000"/>
              </a:lnSpc>
            </a:pPr>
            <a:r>
              <a:rPr lang="en-US" altLang="en-US" dirty="0"/>
              <a:t>Review</a:t>
            </a:r>
          </a:p>
        </p:txBody>
      </p:sp>
      <p:sp>
        <p:nvSpPr>
          <p:cNvPr id="158724"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In general, you should leave a helmet on if it fits snugly and does not allow movement of the head within the helmet, the patient</a:t>
            </a:r>
            <a:r>
              <a:rPr lang="ja-JP" altLang="en-US" dirty="0"/>
              <a:t>’</a:t>
            </a:r>
            <a:r>
              <a:rPr lang="en-US" altLang="ja-JP" dirty="0"/>
              <a:t>s airway is patent, no airway problems are anticipated, and the patient is breathing without difficulty. If you can easily remove the face guard (often the case with football helmets) and there are no airway problems, do so but leave the helmet on. If the helmet is loose, the airway is in anyway compromised, or the patient has difficulty breathing or is in cardiac arrest, the helmet must be removed.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9747"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159748" name="Rectangle 3"/>
          <p:cNvSpPr>
            <a:spLocks noGrp="1" noChangeArrowheads="1"/>
          </p:cNvSpPr>
          <p:nvPr>
            <p:ph type="body" idx="1"/>
          </p:nvPr>
        </p:nvSpPr>
        <p:spPr/>
        <p:txBody>
          <a:bodyPr rIns="228600"/>
          <a:lstStyle/>
          <a:p>
            <a:pPr marL="635000" indent="-635000">
              <a:spcBef>
                <a:spcPct val="35000"/>
              </a:spcBef>
              <a:buFontTx/>
              <a:buAutoNum type="arabicPeriod" startAt="10"/>
            </a:pPr>
            <a:r>
              <a:rPr lang="en-US" altLang="en-US" dirty="0"/>
              <a:t>You should NOT remove an injured football player</a:t>
            </a:r>
            <a:r>
              <a:rPr lang="ja-JP" altLang="en-US" dirty="0"/>
              <a:t>’</a:t>
            </a:r>
            <a:r>
              <a:rPr lang="en-US" altLang="ja-JP" dirty="0"/>
              <a:t>s helmet if:</a:t>
            </a:r>
          </a:p>
          <a:p>
            <a:pPr marL="1244600" lvl="1" indent="-444500">
              <a:spcBef>
                <a:spcPct val="35000"/>
              </a:spcBef>
              <a:buFontTx/>
              <a:buAutoNum type="alphaUcPeriod"/>
            </a:pPr>
            <a:r>
              <a:rPr lang="en-US" altLang="en-US" dirty="0"/>
              <a:t>a cervical spine injury is suspected, even if the helmet fits loosely.</a:t>
            </a:r>
            <a:br>
              <a:rPr lang="en-US" altLang="en-US" dirty="0"/>
            </a:br>
            <a:r>
              <a:rPr lang="en-US" altLang="en-US" b="1" dirty="0"/>
              <a:t>Rationale: </a:t>
            </a:r>
            <a:r>
              <a:rPr lang="en-US" altLang="en-US" dirty="0">
                <a:solidFill>
                  <a:srgbClr val="F37021"/>
                </a:solidFill>
              </a:rPr>
              <a:t>If the helmet allows for movement of the head, it should be removed.</a:t>
            </a:r>
          </a:p>
          <a:p>
            <a:pPr marL="1244600" lvl="1" indent="-444500">
              <a:spcBef>
                <a:spcPct val="35000"/>
              </a:spcBef>
              <a:buFontTx/>
              <a:buAutoNum type="alphaUcPeriod"/>
            </a:pPr>
            <a:r>
              <a:rPr lang="en-US" altLang="en-US" dirty="0"/>
              <a:t>the patient has a patent airway, even if he has breathing difficulty. </a:t>
            </a:r>
            <a:br>
              <a:rPr lang="en-US" altLang="en-US" dirty="0"/>
            </a:br>
            <a:r>
              <a:rPr lang="en-US" altLang="en-US" b="1" dirty="0"/>
              <a:t>Rationale: </a:t>
            </a:r>
            <a:r>
              <a:rPr lang="en-US" altLang="en-US" dirty="0">
                <a:solidFill>
                  <a:srgbClr val="F37021"/>
                </a:solidFill>
              </a:rPr>
              <a:t>The helmet must be removed if the patient is having breathing difficulty.</a:t>
            </a:r>
          </a:p>
          <a:p>
            <a:pPr marL="1257300" lvl="1" indent="-457200">
              <a:spcBef>
                <a:spcPct val="35000"/>
              </a:spcBef>
              <a:buFontTx/>
              <a:buAutoNum type="alphaUcPeriod" startAt="3"/>
            </a:pPr>
            <a:r>
              <a:rPr lang="en-US" altLang="en-US" dirty="0"/>
              <a:t>he has broken teeth, but only if the helmet does not fit snugly in place. </a:t>
            </a:r>
            <a:br>
              <a:rPr lang="en-US" altLang="en-US" dirty="0"/>
            </a:br>
            <a:r>
              <a:rPr lang="en-US" altLang="en-US" b="1" dirty="0"/>
              <a:t>Rationale: </a:t>
            </a:r>
            <a:r>
              <a:rPr lang="en-US" altLang="en-US" dirty="0">
                <a:solidFill>
                  <a:srgbClr val="F37021"/>
                </a:solidFill>
              </a:rPr>
              <a:t>Broken teeth present a potential for airway obstruction.</a:t>
            </a:r>
          </a:p>
          <a:p>
            <a:pPr marL="1257300" lvl="1" indent="-457200">
              <a:spcBef>
                <a:spcPct val="35000"/>
              </a:spcBef>
              <a:buFontTx/>
              <a:buAutoNum type="alphaUcPeriod" startAt="3"/>
            </a:pPr>
            <a:r>
              <a:rPr lang="en-US" altLang="en-US" dirty="0"/>
              <a:t>the face guard can easily be removed and there is no airway compromise. </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Central Nervous System </a:t>
            </a:r>
            <a:r>
              <a:rPr lang="en-US" altLang="en-US" sz="2000" b="0" dirty="0"/>
              <a:t>(6 of 9)</a:t>
            </a:r>
          </a:p>
        </p:txBody>
      </p:sp>
      <p:sp>
        <p:nvSpPr>
          <p:cNvPr id="17411" name="Content Placeholder 2"/>
          <p:cNvSpPr>
            <a:spLocks noGrp="1"/>
          </p:cNvSpPr>
          <p:nvPr>
            <p:ph type="body" idx="1"/>
          </p:nvPr>
        </p:nvSpPr>
        <p:spPr/>
        <p:txBody>
          <a:bodyPr rIns="228600"/>
          <a:lstStyle/>
          <a:p>
            <a:pPr>
              <a:spcBef>
                <a:spcPct val="35000"/>
              </a:spcBef>
            </a:pPr>
            <a:r>
              <a:rPr lang="en-US" altLang="en-US" dirty="0"/>
              <a:t>Protective coverings</a:t>
            </a:r>
          </a:p>
          <a:p>
            <a:pPr lvl="1">
              <a:spcBef>
                <a:spcPct val="35000"/>
              </a:spcBef>
            </a:pPr>
            <a:r>
              <a:rPr lang="en-US" altLang="en-US" dirty="0"/>
              <a:t>The entire CNS is contained within a protective framework.</a:t>
            </a:r>
          </a:p>
          <a:p>
            <a:pPr lvl="1">
              <a:spcBef>
                <a:spcPct val="35000"/>
              </a:spcBef>
            </a:pPr>
            <a:r>
              <a:rPr lang="en-US" altLang="en-US" dirty="0"/>
              <a:t>The thick, bony structures of the skull and spinal canal withstand injury very well.</a:t>
            </a:r>
          </a:p>
          <a:p>
            <a:pPr lvl="1">
              <a:spcBef>
                <a:spcPct val="35000"/>
              </a:spcBef>
            </a:pPr>
            <a:r>
              <a:rPr lang="en-US" altLang="en-US" dirty="0"/>
              <a:t>The CNS is further protected by the meninges.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nSpc>
                <a:spcPct val="85000"/>
              </a:lnSpc>
            </a:pPr>
            <a:r>
              <a:rPr lang="en-US" altLang="en-US" dirty="0"/>
              <a:t>Central Nervous System </a:t>
            </a:r>
            <a:r>
              <a:rPr lang="en-US" altLang="en-US" sz="2000" b="0" dirty="0"/>
              <a:t>(7 of 9)</a:t>
            </a:r>
          </a:p>
        </p:txBody>
      </p:sp>
      <p:sp>
        <p:nvSpPr>
          <p:cNvPr id="18435" name="Rectangle 3"/>
          <p:cNvSpPr>
            <a:spLocks noGrp="1" noChangeArrowheads="1"/>
          </p:cNvSpPr>
          <p:nvPr>
            <p:ph type="body" idx="1"/>
          </p:nvPr>
        </p:nvSpPr>
        <p:spPr>
          <a:xfrm>
            <a:off x="925830" y="1490870"/>
            <a:ext cx="10617026" cy="4699047"/>
          </a:xfrm>
        </p:spPr>
        <p:txBody>
          <a:bodyPr rIns="228600"/>
          <a:lstStyle/>
          <a:p>
            <a:pPr>
              <a:spcBef>
                <a:spcPct val="35000"/>
              </a:spcBef>
            </a:pPr>
            <a:r>
              <a:rPr lang="en-US" altLang="en-US" dirty="0"/>
              <a:t>Meninges</a:t>
            </a:r>
          </a:p>
          <a:p>
            <a:pPr lvl="1">
              <a:spcBef>
                <a:spcPct val="35000"/>
              </a:spcBef>
            </a:pPr>
            <a:r>
              <a:rPr lang="en-US" altLang="en-US" dirty="0"/>
              <a:t>Outer layer (dura mater) is a tough, fibrous layer that forms a sac to contain the CNS.</a:t>
            </a:r>
          </a:p>
          <a:p>
            <a:pPr lvl="1">
              <a:spcBef>
                <a:spcPct val="35000"/>
              </a:spcBef>
            </a:pPr>
            <a:r>
              <a:rPr lang="en-US" altLang="en-US" dirty="0"/>
              <a:t>Inner two layers (arachnoid mater and pia mater) contain the blood vessels.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5000"/>
              </a:lnSpc>
            </a:pPr>
            <a:r>
              <a:rPr lang="en-US" altLang="en-US" dirty="0"/>
              <a:t>Central Nervous System </a:t>
            </a:r>
            <a:r>
              <a:rPr lang="en-US" altLang="en-US" sz="2000" b="0" dirty="0"/>
              <a:t>(8 of 9)</a:t>
            </a:r>
          </a:p>
        </p:txBody>
      </p:sp>
      <p:pic>
        <p:nvPicPr>
          <p:cNvPr id="3074" name="Picture 2" descr="The outer layer of skin followed by a layer of fascia, muscle, the skull: outer table and inner table, the dura mater, arachnoid with cerebrospinal fluid and blood vessel, and a layer of pia mater extending into the brain are shown.&#10;" title="An illustration shows the different layers of the C N 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602" y="1538745"/>
            <a:ext cx="5565572" cy="34677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86603" y="5010700"/>
            <a:ext cx="5760120" cy="1200329"/>
          </a:xfrm>
          <a:prstGeom prst="rect">
            <a:avLst/>
          </a:prstGeom>
        </p:spPr>
        <p:txBody>
          <a:bodyPr wrap="square">
            <a:spAutoFit/>
          </a:bodyPr>
          <a:lstStyle/>
          <a:p>
            <a:r>
              <a:rPr lang="en-US" b="1" dirty="0"/>
              <a:t>FIGURE 29-3 </a:t>
            </a:r>
            <a:r>
              <a:rPr lang="en-US" dirty="0"/>
              <a:t>The central nervous system has several layers of protective coverings: the skin, muscles and their fascia, bone, and the meninges. The three layers of the meninges are the </a:t>
            </a:r>
            <a:r>
              <a:rPr lang="en-US" dirty="0" err="1"/>
              <a:t>dura</a:t>
            </a:r>
            <a:r>
              <a:rPr lang="en-US" dirty="0"/>
              <a:t> mater, the arachnoid, and the </a:t>
            </a:r>
            <a:r>
              <a:rPr lang="en-US" dirty="0" err="1"/>
              <a:t>pia</a:t>
            </a:r>
            <a:r>
              <a:rPr lang="en-US" dirty="0"/>
              <a:t> mater.</a:t>
            </a:r>
          </a:p>
        </p:txBody>
      </p:sp>
      <p:sp>
        <p:nvSpPr>
          <p:cNvPr id="4" name="Rectangle 3"/>
          <p:cNvSpPr/>
          <p:nvPr/>
        </p:nvSpPr>
        <p:spPr>
          <a:xfrm>
            <a:off x="3320691" y="621102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nSpc>
                <a:spcPct val="85000"/>
              </a:lnSpc>
            </a:pPr>
            <a:r>
              <a:rPr lang="en-US" altLang="en-US" dirty="0"/>
              <a:t>Central Nervous System </a:t>
            </a:r>
            <a:r>
              <a:rPr lang="en-US" altLang="en-US" sz="2000" b="0" dirty="0"/>
              <a:t>(9 of 9)</a:t>
            </a:r>
          </a:p>
        </p:txBody>
      </p:sp>
      <p:sp>
        <p:nvSpPr>
          <p:cNvPr id="20483" name="Rectangle 3"/>
          <p:cNvSpPr>
            <a:spLocks noGrp="1" noChangeArrowheads="1"/>
          </p:cNvSpPr>
          <p:nvPr>
            <p:ph type="body" idx="1"/>
          </p:nvPr>
        </p:nvSpPr>
        <p:spPr/>
        <p:txBody>
          <a:bodyPr rIns="228600"/>
          <a:lstStyle/>
          <a:p>
            <a:pPr>
              <a:spcBef>
                <a:spcPct val="35000"/>
              </a:spcBef>
            </a:pPr>
            <a:r>
              <a:rPr lang="en-US" altLang="en-US" dirty="0"/>
              <a:t>Cerebrospinal fluid (CSF)</a:t>
            </a:r>
          </a:p>
          <a:p>
            <a:pPr lvl="1">
              <a:spcBef>
                <a:spcPct val="35000"/>
              </a:spcBef>
            </a:pPr>
            <a:r>
              <a:rPr lang="en-US" altLang="en-US" dirty="0"/>
              <a:t>Produced in a chamber inside the brain called the third ventricle</a:t>
            </a:r>
          </a:p>
          <a:p>
            <a:pPr lvl="1">
              <a:spcBef>
                <a:spcPct val="35000"/>
              </a:spcBef>
            </a:pPr>
            <a:r>
              <a:rPr lang="en-US" altLang="en-US" dirty="0"/>
              <a:t>Approximately 125 to 150 mL of CSF in the brain at any time</a:t>
            </a:r>
          </a:p>
          <a:p>
            <a:pPr lvl="1">
              <a:spcBef>
                <a:spcPct val="35000"/>
              </a:spcBef>
            </a:pPr>
            <a:r>
              <a:rPr lang="en-US" altLang="en-US" dirty="0"/>
              <a:t>Primarily acts as a shock absorber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Peripheral Nervous System </a:t>
            </a:r>
            <a:r>
              <a:rPr lang="en-US" altLang="en-US" sz="2000" b="0" dirty="0"/>
              <a:t>(1 of 5)</a:t>
            </a:r>
          </a:p>
        </p:txBody>
      </p:sp>
      <p:sp>
        <p:nvSpPr>
          <p:cNvPr id="21507" name="Content Placeholder 2"/>
          <p:cNvSpPr>
            <a:spLocks noGrp="1"/>
          </p:cNvSpPr>
          <p:nvPr>
            <p:ph type="body" idx="1"/>
          </p:nvPr>
        </p:nvSpPr>
        <p:spPr/>
        <p:txBody>
          <a:bodyPr rIns="228600"/>
          <a:lstStyle/>
          <a:p>
            <a:pPr>
              <a:spcBef>
                <a:spcPct val="35000"/>
              </a:spcBef>
            </a:pPr>
            <a:r>
              <a:rPr lang="en-US" altLang="en-US" dirty="0"/>
              <a:t>31 pairs of spinal nerves</a:t>
            </a:r>
          </a:p>
          <a:p>
            <a:pPr lvl="1">
              <a:spcBef>
                <a:spcPct val="35000"/>
              </a:spcBef>
            </a:pPr>
            <a:r>
              <a:rPr lang="en-US" altLang="en-US" dirty="0"/>
              <a:t>Conduct impulses from the skin and other organs to the spinal cord</a:t>
            </a:r>
          </a:p>
          <a:p>
            <a:pPr lvl="1">
              <a:spcBef>
                <a:spcPct val="35000"/>
              </a:spcBef>
            </a:pPr>
            <a:r>
              <a:rPr lang="en-US" altLang="en-US" dirty="0"/>
              <a:t>Conduct motor impulses from the spinal cord to the muscles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4)</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Trauma</a:t>
            </a:r>
          </a:p>
          <a:p>
            <a:pPr marL="0" indent="0" eaLnBrk="1" hangingPunct="1">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a:lnSpc>
                <a:spcPct val="85000"/>
              </a:lnSpc>
            </a:pPr>
            <a:r>
              <a:rPr lang="en-US" altLang="en-US" dirty="0"/>
              <a:t>Peripheral Nervous System </a:t>
            </a:r>
            <a:r>
              <a:rPr lang="en-US" altLang="en-US" sz="2000" b="0" dirty="0"/>
              <a:t>(2 of 5)</a:t>
            </a:r>
          </a:p>
        </p:txBody>
      </p:sp>
      <p:pic>
        <p:nvPicPr>
          <p:cNvPr id="4098" name="Picture 2" descr="The cerebrum, cerebellum, and brain stem are labeled. The foramen magnum at the base of the skull through which the brain stem continues as the spinal cord is shown. There are spinal nerves connected to the spine. The cluster of nerves extending to the arm is labeled brachial plexus, and the cluster of nerves extending toward the legs is labeled lumbo sacral plexus.&#10;" title="An illustration shows the posterior view of the brain and spinal column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056" y="1479550"/>
            <a:ext cx="3813714" cy="43331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14929" y="5657671"/>
            <a:ext cx="6154366" cy="923330"/>
          </a:xfrm>
          <a:prstGeom prst="rect">
            <a:avLst/>
          </a:prstGeom>
        </p:spPr>
        <p:txBody>
          <a:bodyPr wrap="square">
            <a:spAutoFit/>
          </a:bodyPr>
          <a:lstStyle/>
          <a:p>
            <a:r>
              <a:rPr lang="en-US" b="1" dirty="0"/>
              <a:t>FIGURE 29-4 </a:t>
            </a:r>
            <a:r>
              <a:rPr lang="en-US" dirty="0"/>
              <a:t>The peripheral nervous system is a complex network of motor and sensory nerves. The brachial plexus controls the arms, and the lumbosacral plexus controls the legs.</a:t>
            </a:r>
          </a:p>
        </p:txBody>
      </p:sp>
      <p:sp>
        <p:nvSpPr>
          <p:cNvPr id="3" name="Rectangle 2"/>
          <p:cNvSpPr/>
          <p:nvPr/>
        </p:nvSpPr>
        <p:spPr>
          <a:xfrm>
            <a:off x="3514929" y="655503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Peripheral Nervous System </a:t>
            </a:r>
            <a:r>
              <a:rPr lang="en-US" altLang="en-US" sz="2000" b="0" dirty="0"/>
              <a:t>(3 of 5)</a:t>
            </a:r>
          </a:p>
        </p:txBody>
      </p:sp>
      <p:sp>
        <p:nvSpPr>
          <p:cNvPr id="23555" name="Content Placeholder 2"/>
          <p:cNvSpPr>
            <a:spLocks noGrp="1"/>
          </p:cNvSpPr>
          <p:nvPr>
            <p:ph type="body" idx="1"/>
          </p:nvPr>
        </p:nvSpPr>
        <p:spPr/>
        <p:txBody>
          <a:bodyPr rIns="228600"/>
          <a:lstStyle/>
          <a:p>
            <a:pPr>
              <a:spcBef>
                <a:spcPct val="35000"/>
              </a:spcBef>
            </a:pPr>
            <a:r>
              <a:rPr lang="en-US" altLang="en-US" dirty="0"/>
              <a:t>12 pairs of cranial nerves</a:t>
            </a:r>
          </a:p>
          <a:p>
            <a:pPr lvl="1">
              <a:spcBef>
                <a:spcPct val="35000"/>
              </a:spcBef>
            </a:pPr>
            <a:r>
              <a:rPr lang="en-US" altLang="en-US" dirty="0"/>
              <a:t>Transmit information directly to or from the brain</a:t>
            </a:r>
          </a:p>
          <a:p>
            <a:pPr lvl="1">
              <a:spcBef>
                <a:spcPct val="35000"/>
              </a:spcBef>
            </a:pPr>
            <a:r>
              <a:rPr lang="en-US" altLang="en-US" dirty="0"/>
              <a:t>Perform special functions in the head and face, including sight, smell, taste, hearing, and facial expressions</a:t>
            </a:r>
          </a:p>
          <a:p>
            <a:pPr lvl="2"/>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Peripheral Nervous System </a:t>
            </a:r>
            <a:r>
              <a:rPr lang="en-US" altLang="en-US" sz="2000" b="0" dirty="0"/>
              <a:t>(4 of 5)</a:t>
            </a:r>
          </a:p>
        </p:txBody>
      </p:sp>
      <p:sp>
        <p:nvSpPr>
          <p:cNvPr id="24579" name="Content Placeholder 2"/>
          <p:cNvSpPr>
            <a:spLocks noGrp="1"/>
          </p:cNvSpPr>
          <p:nvPr>
            <p:ph type="body" idx="1"/>
          </p:nvPr>
        </p:nvSpPr>
        <p:spPr>
          <a:xfrm>
            <a:off x="925830" y="1490870"/>
            <a:ext cx="9517167" cy="4699047"/>
          </a:xfrm>
        </p:spPr>
        <p:txBody>
          <a:bodyPr rIns="228600"/>
          <a:lstStyle/>
          <a:p>
            <a:pPr>
              <a:spcBef>
                <a:spcPct val="35000"/>
              </a:spcBef>
            </a:pPr>
            <a:r>
              <a:rPr lang="en-US" altLang="en-US" dirty="0"/>
              <a:t>Two types of peripheral nerves</a:t>
            </a:r>
          </a:p>
          <a:p>
            <a:pPr lvl="1">
              <a:spcBef>
                <a:spcPct val="35000"/>
              </a:spcBef>
            </a:pPr>
            <a:r>
              <a:rPr lang="en-US" altLang="en-US" dirty="0"/>
              <a:t>Sensory nerves</a:t>
            </a:r>
          </a:p>
          <a:p>
            <a:pPr lvl="2"/>
            <a:r>
              <a:rPr lang="en-US" altLang="en-US" sz="2000" dirty="0"/>
              <a:t>Carry only one type of information from the body to the brain via the spinal cord</a:t>
            </a:r>
          </a:p>
          <a:p>
            <a:pPr lvl="1">
              <a:spcBef>
                <a:spcPct val="35000"/>
              </a:spcBef>
            </a:pPr>
            <a:r>
              <a:rPr lang="en-US" altLang="en-US" dirty="0"/>
              <a:t>Motor nerves</a:t>
            </a:r>
          </a:p>
          <a:p>
            <a:pPr lvl="2"/>
            <a:r>
              <a:rPr lang="en-US" altLang="en-US" sz="2000" dirty="0"/>
              <a:t>One for each muscle</a:t>
            </a:r>
          </a:p>
          <a:p>
            <a:pPr lvl="2"/>
            <a:r>
              <a:rPr lang="en-US" altLang="en-US" sz="2000" dirty="0"/>
              <a:t>Carry information from the CNS to the muscles</a:t>
            </a:r>
          </a:p>
          <a:p>
            <a:pPr lvl="2"/>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dirty="0"/>
              <a:t>Peripheral Nervous System </a:t>
            </a:r>
            <a:r>
              <a:rPr lang="en-US" altLang="en-US" sz="2000" b="0" dirty="0"/>
              <a:t>(5 of 5)</a:t>
            </a:r>
          </a:p>
        </p:txBody>
      </p:sp>
      <p:sp>
        <p:nvSpPr>
          <p:cNvPr id="25603" name="Content Placeholder 2"/>
          <p:cNvSpPr>
            <a:spLocks noGrp="1"/>
          </p:cNvSpPr>
          <p:nvPr>
            <p:ph type="body" idx="1"/>
          </p:nvPr>
        </p:nvSpPr>
        <p:spPr/>
        <p:txBody>
          <a:bodyPr rIns="228600"/>
          <a:lstStyle/>
          <a:p>
            <a:pPr>
              <a:spcBef>
                <a:spcPct val="35000"/>
              </a:spcBef>
            </a:pPr>
            <a:r>
              <a:rPr lang="en-US" altLang="en-US" dirty="0"/>
              <a:t>Connecting nerves</a:t>
            </a:r>
          </a:p>
          <a:p>
            <a:pPr lvl="1">
              <a:spcBef>
                <a:spcPct val="35000"/>
              </a:spcBef>
            </a:pPr>
            <a:r>
              <a:rPr lang="en-US" altLang="en-US" dirty="0"/>
              <a:t>Found only in the brain and spinal cord</a:t>
            </a:r>
          </a:p>
          <a:p>
            <a:pPr lvl="1">
              <a:spcBef>
                <a:spcPct val="35000"/>
              </a:spcBef>
            </a:pPr>
            <a:r>
              <a:rPr lang="en-US" altLang="en-US" dirty="0"/>
              <a:t>Connect the sensory and motor nerves with short fibers</a:t>
            </a:r>
          </a:p>
          <a:p>
            <a:pPr lvl="1">
              <a:spcBef>
                <a:spcPct val="35000"/>
              </a:spcBef>
            </a:pPr>
            <a:r>
              <a:rPr lang="en-US" altLang="en-US" dirty="0"/>
              <a:t>Allow the exchange of simple messages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How the Nervous System Works </a:t>
            </a:r>
            <a:r>
              <a:rPr lang="en-US" altLang="en-US" sz="2000" b="0" dirty="0"/>
              <a:t>(1 of 5)</a:t>
            </a:r>
          </a:p>
        </p:txBody>
      </p:sp>
      <p:sp>
        <p:nvSpPr>
          <p:cNvPr id="26627" name="Content Placeholder 2"/>
          <p:cNvSpPr>
            <a:spLocks noGrp="1"/>
          </p:cNvSpPr>
          <p:nvPr>
            <p:ph idx="1"/>
          </p:nvPr>
        </p:nvSpPr>
        <p:spPr/>
        <p:txBody>
          <a:bodyPr rIns="228600"/>
          <a:lstStyle/>
          <a:p>
            <a:pPr>
              <a:spcBef>
                <a:spcPct val="35000"/>
              </a:spcBef>
            </a:pPr>
            <a:r>
              <a:rPr lang="en-US" altLang="en-US" dirty="0"/>
              <a:t>Controls virtually all the body</a:t>
            </a:r>
            <a:r>
              <a:rPr lang="ja-JP" altLang="en-US"/>
              <a:t>’</a:t>
            </a:r>
            <a:r>
              <a:rPr lang="en-US" altLang="ja-JP" dirty="0"/>
              <a:t>s activities, including:</a:t>
            </a:r>
          </a:p>
          <a:p>
            <a:pPr lvl="1">
              <a:spcBef>
                <a:spcPct val="35000"/>
              </a:spcBef>
            </a:pPr>
            <a:r>
              <a:rPr lang="en-US" altLang="en-US" dirty="0"/>
              <a:t>Reflex activities</a:t>
            </a:r>
          </a:p>
          <a:p>
            <a:pPr lvl="1">
              <a:spcBef>
                <a:spcPct val="35000"/>
              </a:spcBef>
            </a:pPr>
            <a:r>
              <a:rPr lang="en-US" altLang="en-US" dirty="0"/>
              <a:t>Voluntary activities</a:t>
            </a:r>
          </a:p>
          <a:p>
            <a:pPr lvl="1">
              <a:spcBef>
                <a:spcPct val="35000"/>
              </a:spcBef>
            </a:pPr>
            <a:r>
              <a:rPr lang="en-US" altLang="en-US" dirty="0"/>
              <a:t>Involuntary activities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a:lnSpc>
                <a:spcPct val="85000"/>
              </a:lnSpc>
            </a:pPr>
            <a:r>
              <a:rPr lang="en-US" altLang="en-US" dirty="0"/>
              <a:t>How the Nervous System Works </a:t>
            </a:r>
            <a:r>
              <a:rPr lang="en-US" altLang="en-US" sz="2000" b="0" dirty="0"/>
              <a:t>(2 of 5)</a:t>
            </a:r>
          </a:p>
        </p:txBody>
      </p:sp>
      <p:sp>
        <p:nvSpPr>
          <p:cNvPr id="27651" name="Rectangle 1027"/>
          <p:cNvSpPr>
            <a:spLocks noGrp="1" noChangeArrowheads="1"/>
          </p:cNvSpPr>
          <p:nvPr>
            <p:ph type="body" idx="1"/>
          </p:nvPr>
        </p:nvSpPr>
        <p:spPr/>
        <p:txBody>
          <a:bodyPr rIns="228600"/>
          <a:lstStyle/>
          <a:p>
            <a:pPr>
              <a:spcBef>
                <a:spcPct val="35000"/>
              </a:spcBef>
            </a:pPr>
            <a:r>
              <a:rPr lang="en-US" altLang="en-US" dirty="0"/>
              <a:t>Connecting nerves in the spinal cord form a reflex arc.</a:t>
            </a:r>
          </a:p>
          <a:p>
            <a:pPr lvl="1">
              <a:spcBef>
                <a:spcPct val="35000"/>
              </a:spcBef>
            </a:pPr>
            <a:r>
              <a:rPr lang="en-US" altLang="en-US" dirty="0"/>
              <a:t>If a sensory nerve in this arc detects an irritating stimulus, it bypasses the brain and sends the message directly to a motor nerve.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nSpc>
                <a:spcPct val="85000"/>
              </a:lnSpc>
            </a:pPr>
            <a:r>
              <a:rPr lang="en-US" altLang="en-US" dirty="0"/>
              <a:t>How the Nervous System Works </a:t>
            </a:r>
            <a:r>
              <a:rPr lang="en-US" altLang="en-US" sz="2000" b="0" dirty="0"/>
              <a:t>(3 of 5)</a:t>
            </a:r>
          </a:p>
        </p:txBody>
      </p:sp>
      <p:pic>
        <p:nvPicPr>
          <p:cNvPr id="5122" name="Picture 2" descr="The sensory nerve travels up the arm to the spinal cord and passes through the connecting nerve cell and then through the motor nerve, down the arm.&#10;" title="An illustration shows the working of the reflex arc, when the hand comes in contact with the flame of a ca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577" y="1479550"/>
            <a:ext cx="5914146" cy="3267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09087" y="4727479"/>
            <a:ext cx="6640753" cy="923330"/>
          </a:xfrm>
          <a:prstGeom prst="rect">
            <a:avLst/>
          </a:prstGeom>
        </p:spPr>
        <p:txBody>
          <a:bodyPr wrap="square">
            <a:spAutoFit/>
          </a:bodyPr>
          <a:lstStyle/>
          <a:p>
            <a:r>
              <a:rPr lang="en-US" b="1" dirty="0"/>
              <a:t>FIGURE 29-5 </a:t>
            </a:r>
            <a:r>
              <a:rPr lang="en-US" dirty="0"/>
              <a:t>The connecting nerves in the spinal cord form a reflex arc. If a sensory nerve in this arc detects an irritating stimulus, it will bypass the brain and send a direct message to a motor nerve.</a:t>
            </a:r>
          </a:p>
        </p:txBody>
      </p:sp>
      <p:sp>
        <p:nvSpPr>
          <p:cNvPr id="3" name="Rectangle 2"/>
          <p:cNvSpPr/>
          <p:nvPr/>
        </p:nvSpPr>
        <p:spPr>
          <a:xfrm>
            <a:off x="2996392" y="565080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How the Nervous System Works </a:t>
            </a:r>
            <a:r>
              <a:rPr lang="en-US" altLang="en-US" sz="2000" b="0" dirty="0"/>
              <a:t>(4 of 5)</a:t>
            </a:r>
          </a:p>
        </p:txBody>
      </p:sp>
      <p:sp>
        <p:nvSpPr>
          <p:cNvPr id="29699" name="Content Placeholder 2"/>
          <p:cNvSpPr>
            <a:spLocks noGrp="1"/>
          </p:cNvSpPr>
          <p:nvPr>
            <p:ph type="body" idx="1"/>
          </p:nvPr>
        </p:nvSpPr>
        <p:spPr/>
        <p:txBody>
          <a:bodyPr rIns="228600"/>
          <a:lstStyle/>
          <a:p>
            <a:pPr>
              <a:spcBef>
                <a:spcPct val="35000"/>
              </a:spcBef>
            </a:pPr>
            <a:r>
              <a:rPr lang="en-US" altLang="en-US" dirty="0"/>
              <a:t>Voluntary activities are activities we consciously perform.</a:t>
            </a:r>
          </a:p>
          <a:p>
            <a:pPr>
              <a:spcBef>
                <a:spcPct val="35000"/>
              </a:spcBef>
            </a:pPr>
            <a:r>
              <a:rPr lang="en-US" altLang="en-US" dirty="0"/>
              <a:t>Involuntary activities are the actions that are not under conscious control.</a:t>
            </a:r>
          </a:p>
          <a:p>
            <a:pPr>
              <a:spcBef>
                <a:spcPct val="35000"/>
              </a:spcBef>
            </a:pPr>
            <a:r>
              <a:rPr lang="en-US" altLang="en-US" dirty="0"/>
              <a:t>Somatic (voluntary) nervous system handles voluntary activities.</a:t>
            </a:r>
          </a:p>
          <a:p>
            <a:pPr lvl="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How the Nervous System Works </a:t>
            </a:r>
            <a:r>
              <a:rPr lang="en-US" altLang="en-US" sz="2000" b="0" dirty="0"/>
              <a:t>(5 of 5)</a:t>
            </a:r>
          </a:p>
        </p:txBody>
      </p:sp>
      <p:sp>
        <p:nvSpPr>
          <p:cNvPr id="30723" name="Content Placeholder 2"/>
          <p:cNvSpPr>
            <a:spLocks noGrp="1"/>
          </p:cNvSpPr>
          <p:nvPr>
            <p:ph type="body" idx="1"/>
          </p:nvPr>
        </p:nvSpPr>
        <p:spPr/>
        <p:txBody>
          <a:bodyPr rIns="228600"/>
          <a:lstStyle/>
          <a:p>
            <a:pPr>
              <a:spcBef>
                <a:spcPct val="35000"/>
              </a:spcBef>
            </a:pPr>
            <a:r>
              <a:rPr lang="en-US" altLang="en-US" dirty="0"/>
              <a:t>Autonomic (involuntary) nervous system handles body functions.</a:t>
            </a:r>
          </a:p>
          <a:p>
            <a:pPr lvl="1">
              <a:spcBef>
                <a:spcPct val="35000"/>
              </a:spcBef>
            </a:pPr>
            <a:r>
              <a:rPr lang="en-US" altLang="en-US" dirty="0"/>
              <a:t>Divided into two sections: sympathetic and parasympathetic nervous systems</a:t>
            </a:r>
          </a:p>
          <a:p>
            <a:pPr lvl="1">
              <a:spcBef>
                <a:spcPct val="35000"/>
              </a:spcBef>
            </a:pPr>
            <a:r>
              <a:rPr lang="en-US" altLang="en-US" dirty="0"/>
              <a:t>Sympathetic nervous system reacts to stress with a fight-or-flight response.</a:t>
            </a:r>
          </a:p>
          <a:p>
            <a:pPr lvl="1">
              <a:spcBef>
                <a:spcPct val="35000"/>
              </a:spcBef>
            </a:pPr>
            <a:r>
              <a:rPr lang="en-US" altLang="en-US" dirty="0"/>
              <a:t>Parasympathetic nervous system has the opposite effect on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Skeletal System </a:t>
            </a:r>
            <a:r>
              <a:rPr lang="en-US" altLang="en-US" sz="2000" b="0" dirty="0"/>
              <a:t>(1 of 5)</a:t>
            </a:r>
          </a:p>
        </p:txBody>
      </p:sp>
      <p:sp>
        <p:nvSpPr>
          <p:cNvPr id="31747" name="Content Placeholder 2"/>
          <p:cNvSpPr>
            <a:spLocks noGrp="1"/>
          </p:cNvSpPr>
          <p:nvPr>
            <p:ph type="body" idx="1"/>
          </p:nvPr>
        </p:nvSpPr>
        <p:spPr>
          <a:xfrm>
            <a:off x="6096000" y="1447800"/>
            <a:ext cx="5181600" cy="4800600"/>
          </a:xfrm>
        </p:spPr>
        <p:txBody>
          <a:bodyPr rIns="228600"/>
          <a:lstStyle/>
          <a:p>
            <a:pPr>
              <a:spcBef>
                <a:spcPct val="35000"/>
              </a:spcBef>
            </a:pPr>
            <a:r>
              <a:rPr lang="en-US" altLang="en-US" dirty="0"/>
              <a:t>Skull</a:t>
            </a:r>
          </a:p>
          <a:p>
            <a:pPr lvl="1">
              <a:spcBef>
                <a:spcPct val="35000"/>
              </a:spcBef>
            </a:pPr>
            <a:r>
              <a:rPr lang="en-US" altLang="en-US" dirty="0"/>
              <a:t>Composed of two groups of bones: cranium and facial bones.</a:t>
            </a:r>
          </a:p>
          <a:p>
            <a:pPr lvl="1">
              <a:spcBef>
                <a:spcPct val="35000"/>
              </a:spcBef>
            </a:pPr>
            <a:endParaRPr lang="en-US" altLang="en-US" dirty="0"/>
          </a:p>
        </p:txBody>
      </p:sp>
      <p:pic>
        <p:nvPicPr>
          <p:cNvPr id="6146" name="Picture 2" descr="The cranium of the head, the nasal bone of the nose, the zygoma of the eye socket, maxilla of the upper jaw, and mandible of the lower jaw are labeled.&#10;" title="An illustration shows the skull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078" y="1499005"/>
            <a:ext cx="3850024" cy="33239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4822951"/>
            <a:ext cx="5168360" cy="646331"/>
          </a:xfrm>
          <a:prstGeom prst="rect">
            <a:avLst/>
          </a:prstGeom>
        </p:spPr>
        <p:txBody>
          <a:bodyPr wrap="square">
            <a:spAutoFit/>
          </a:bodyPr>
          <a:lstStyle/>
          <a:p>
            <a:r>
              <a:rPr lang="en-US" b="1" dirty="0"/>
              <a:t>FIGURE 29-6 </a:t>
            </a:r>
            <a:r>
              <a:rPr lang="en-US" dirty="0"/>
              <a:t>The skull includes two large structures: the cranium and the face.</a:t>
            </a:r>
          </a:p>
        </p:txBody>
      </p:sp>
      <p:sp>
        <p:nvSpPr>
          <p:cNvPr id="3" name="Rectangle 2"/>
          <p:cNvSpPr/>
          <p:nvPr/>
        </p:nvSpPr>
        <p:spPr>
          <a:xfrm>
            <a:off x="901700" y="5430372"/>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4)</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Head, Facial, Neck, and Spine Trauma</a:t>
            </a:r>
          </a:p>
          <a:p>
            <a:pPr eaLnBrk="1" hangingPunct="1">
              <a:spcBef>
                <a:spcPct val="35000"/>
              </a:spcBef>
            </a:pPr>
            <a:r>
              <a:rPr lang="en-US" altLang="en-US" dirty="0"/>
              <a:t>Recognition and management of</a:t>
            </a:r>
          </a:p>
          <a:p>
            <a:pPr lvl="1" eaLnBrk="1" hangingPunct="1">
              <a:spcBef>
                <a:spcPct val="35000"/>
              </a:spcBef>
            </a:pPr>
            <a:r>
              <a:rPr lang="en-US" altLang="en-US" dirty="0"/>
              <a:t>Life threats</a:t>
            </a:r>
          </a:p>
          <a:p>
            <a:pPr lvl="1" eaLnBrk="1" hangingPunct="1">
              <a:spcBef>
                <a:spcPct val="35000"/>
              </a:spcBef>
            </a:pPr>
            <a:r>
              <a:rPr lang="en-US" altLang="en-US" dirty="0"/>
              <a:t>Spine trauma</a:t>
            </a:r>
          </a:p>
          <a:p>
            <a:pPr eaLnBrk="1" hangingPunct="1">
              <a:lnSpc>
                <a:spcPct val="90000"/>
              </a:lnSpc>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Skeletal System </a:t>
            </a:r>
            <a:r>
              <a:rPr lang="en-US" altLang="en-US" sz="2000" b="0" dirty="0"/>
              <a:t>(2 of 5)</a:t>
            </a:r>
          </a:p>
        </p:txBody>
      </p:sp>
      <p:sp>
        <p:nvSpPr>
          <p:cNvPr id="32771" name="Content Placeholder 2"/>
          <p:cNvSpPr>
            <a:spLocks noGrp="1"/>
          </p:cNvSpPr>
          <p:nvPr>
            <p:ph type="body" idx="1"/>
          </p:nvPr>
        </p:nvSpPr>
        <p:spPr/>
        <p:txBody>
          <a:bodyPr rIns="228600"/>
          <a:lstStyle/>
          <a:p>
            <a:pPr>
              <a:spcBef>
                <a:spcPct val="35000"/>
              </a:spcBef>
            </a:pPr>
            <a:r>
              <a:rPr lang="en-US" altLang="en-US" dirty="0"/>
              <a:t>Skull (cont</a:t>
            </a:r>
            <a:r>
              <a:rPr lang="ja-JP" altLang="en-US" dirty="0"/>
              <a:t>’</a:t>
            </a:r>
            <a:r>
              <a:rPr lang="en-US" altLang="ja-JP" dirty="0"/>
              <a:t>d)</a:t>
            </a:r>
          </a:p>
          <a:p>
            <a:pPr lvl="1">
              <a:spcBef>
                <a:spcPct val="35000"/>
              </a:spcBef>
            </a:pPr>
            <a:r>
              <a:rPr lang="en-US" altLang="en-US" dirty="0"/>
              <a:t>The brain connects to the spinal cord through the foramen magnum.</a:t>
            </a:r>
          </a:p>
          <a:p>
            <a:pPr lvl="1">
              <a:spcBef>
                <a:spcPct val="35000"/>
              </a:spcBef>
            </a:pPr>
            <a:r>
              <a:rPr lang="en-US" altLang="en-US" dirty="0"/>
              <a:t>Four major bones make up the cranium: occipital, temporal, parietal, and frontal.</a:t>
            </a:r>
          </a:p>
          <a:p>
            <a:pPr lvl="1">
              <a:spcBef>
                <a:spcPct val="35000"/>
              </a:spcBef>
            </a:pPr>
            <a:r>
              <a:rPr lang="en-US" altLang="en-US" dirty="0"/>
              <a:t>Face is composed of 14 bones: maxillae, zygomas, mandible, and orbit.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dirty="0"/>
              <a:t>Skeletal System </a:t>
            </a:r>
            <a:r>
              <a:rPr lang="en-US" altLang="en-US" sz="2000" b="0" dirty="0"/>
              <a:t>(3 of 5)</a:t>
            </a:r>
          </a:p>
        </p:txBody>
      </p:sp>
      <p:sp>
        <p:nvSpPr>
          <p:cNvPr id="33795" name="Content Placeholder 2"/>
          <p:cNvSpPr>
            <a:spLocks noGrp="1"/>
          </p:cNvSpPr>
          <p:nvPr>
            <p:ph type="body" idx="1"/>
          </p:nvPr>
        </p:nvSpPr>
        <p:spPr/>
        <p:txBody>
          <a:bodyPr rIns="228600"/>
          <a:lstStyle/>
          <a:p>
            <a:pPr>
              <a:spcBef>
                <a:spcPct val="35000"/>
              </a:spcBef>
            </a:pPr>
            <a:r>
              <a:rPr lang="en-US" altLang="en-US" dirty="0"/>
              <a:t>Spinal column</a:t>
            </a:r>
          </a:p>
          <a:p>
            <a:pPr lvl="1">
              <a:spcBef>
                <a:spcPct val="35000"/>
              </a:spcBef>
            </a:pPr>
            <a:r>
              <a:rPr lang="en-US" altLang="en-US" dirty="0"/>
              <a:t>Body</a:t>
            </a:r>
            <a:r>
              <a:rPr lang="ja-JP" altLang="en-US" dirty="0"/>
              <a:t>’</a:t>
            </a:r>
            <a:r>
              <a:rPr lang="en-US" altLang="ja-JP" dirty="0"/>
              <a:t>s central supporting structure</a:t>
            </a:r>
          </a:p>
          <a:p>
            <a:pPr lvl="1">
              <a:spcBef>
                <a:spcPct val="35000"/>
              </a:spcBef>
            </a:pPr>
            <a:r>
              <a:rPr lang="en-US" altLang="en-US" dirty="0"/>
              <a:t>33 vertebrae are divided into five sections:</a:t>
            </a:r>
          </a:p>
          <a:p>
            <a:pPr lvl="2">
              <a:spcBef>
                <a:spcPts val="900"/>
              </a:spcBef>
            </a:pPr>
            <a:r>
              <a:rPr lang="en-US" altLang="en-US" sz="2000" dirty="0"/>
              <a:t>Cervical</a:t>
            </a:r>
          </a:p>
          <a:p>
            <a:pPr lvl="2">
              <a:spcBef>
                <a:spcPts val="900"/>
              </a:spcBef>
            </a:pPr>
            <a:r>
              <a:rPr lang="en-US" altLang="en-US" sz="2000" dirty="0"/>
              <a:t>Thoracic</a:t>
            </a:r>
          </a:p>
          <a:p>
            <a:pPr lvl="2">
              <a:spcBef>
                <a:spcPts val="900"/>
              </a:spcBef>
            </a:pPr>
            <a:r>
              <a:rPr lang="en-US" altLang="en-US" sz="2000" dirty="0"/>
              <a:t>Lumbar</a:t>
            </a:r>
          </a:p>
          <a:p>
            <a:pPr lvl="2">
              <a:spcBef>
                <a:spcPts val="900"/>
              </a:spcBef>
            </a:pPr>
            <a:r>
              <a:rPr lang="en-US" altLang="en-US" sz="2000" dirty="0"/>
              <a:t>Sacral</a:t>
            </a:r>
          </a:p>
          <a:p>
            <a:pPr lvl="2">
              <a:spcBef>
                <a:spcPts val="900"/>
              </a:spcBef>
            </a:pPr>
            <a:r>
              <a:rPr lang="en-US" altLang="en-US" sz="2000" dirty="0"/>
              <a:t>Coccygeal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dirty="0"/>
              <a:t>Skeletal System </a:t>
            </a:r>
            <a:r>
              <a:rPr lang="en-US" altLang="en-US" sz="2000" b="0" dirty="0"/>
              <a:t>(4 of 5)</a:t>
            </a:r>
          </a:p>
        </p:txBody>
      </p:sp>
      <p:pic>
        <p:nvPicPr>
          <p:cNvPr id="7172" name="Picture 4" descr="There are five sections. The sections from top to bottom are as follows.  Cervical with 7 bones, thoracic with 12 bones, lumbar with 5 bones, sacrum with 5 bones, and coccyx with 4 bones.&#10;" title="Two diagrams show lateral and posterior views of the spine with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801" y="1362820"/>
            <a:ext cx="4355256" cy="4243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39825" y="5535436"/>
            <a:ext cx="5531795" cy="923330"/>
          </a:xfrm>
          <a:prstGeom prst="rect">
            <a:avLst/>
          </a:prstGeom>
        </p:spPr>
        <p:txBody>
          <a:bodyPr wrap="square">
            <a:spAutoFit/>
          </a:bodyPr>
          <a:lstStyle/>
          <a:p>
            <a:r>
              <a:rPr lang="en-US" b="1" dirty="0"/>
              <a:t>FIGURE 29-7 </a:t>
            </a:r>
            <a:r>
              <a:rPr lang="en-US" dirty="0"/>
              <a:t>The spinal column is the body’s central</a:t>
            </a:r>
          </a:p>
          <a:p>
            <a:r>
              <a:rPr lang="en-US" dirty="0"/>
              <a:t>supporting system and consists of 33 bones divided into</a:t>
            </a:r>
          </a:p>
          <a:p>
            <a:r>
              <a:rPr lang="en-US" dirty="0"/>
              <a:t>five sections. Injury to the vertebrae may cause paralysis.</a:t>
            </a:r>
          </a:p>
        </p:txBody>
      </p:sp>
      <p:sp>
        <p:nvSpPr>
          <p:cNvPr id="3" name="Rectangle 2"/>
          <p:cNvSpPr/>
          <p:nvPr/>
        </p:nvSpPr>
        <p:spPr>
          <a:xfrm>
            <a:off x="3339825" y="643931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Skeletal System </a:t>
            </a:r>
            <a:r>
              <a:rPr lang="en-US" altLang="en-US" sz="2000" b="0" dirty="0"/>
              <a:t>(5 of 5)</a:t>
            </a:r>
          </a:p>
        </p:txBody>
      </p:sp>
      <p:sp>
        <p:nvSpPr>
          <p:cNvPr id="35843" name="Rectangle 3"/>
          <p:cNvSpPr>
            <a:spLocks noGrp="1" noChangeArrowheads="1"/>
          </p:cNvSpPr>
          <p:nvPr>
            <p:ph type="body" idx="1"/>
          </p:nvPr>
        </p:nvSpPr>
        <p:spPr/>
        <p:txBody>
          <a:bodyPr rIns="228600"/>
          <a:lstStyle/>
          <a:p>
            <a:pPr>
              <a:spcBef>
                <a:spcPct val="35000"/>
              </a:spcBef>
            </a:pPr>
            <a:r>
              <a:rPr lang="en-US" altLang="en-US" dirty="0"/>
              <a:t>Spinal column (cont</a:t>
            </a:r>
            <a:r>
              <a:rPr lang="ja-JP" altLang="en-US" dirty="0"/>
              <a:t>’</a:t>
            </a:r>
            <a:r>
              <a:rPr lang="en-US" altLang="ja-JP" dirty="0"/>
              <a:t>d)</a:t>
            </a:r>
          </a:p>
          <a:p>
            <a:pPr lvl="1">
              <a:spcBef>
                <a:spcPct val="35000"/>
              </a:spcBef>
            </a:pPr>
            <a:r>
              <a:rPr lang="en-US" altLang="en-US" dirty="0"/>
              <a:t>Injury to the vertebrae can result in paralysis.</a:t>
            </a:r>
          </a:p>
          <a:p>
            <a:pPr lvl="1">
              <a:spcBef>
                <a:spcPct val="35000"/>
              </a:spcBef>
            </a:pPr>
            <a:r>
              <a:rPr lang="en-US" altLang="en-US" dirty="0"/>
              <a:t>Vertebrae are connected by ligaments and separated by cushions, called intervertebral disks.</a:t>
            </a:r>
          </a:p>
          <a:p>
            <a:pPr lvl="1">
              <a:spcBef>
                <a:spcPct val="35000"/>
              </a:spcBef>
            </a:pPr>
            <a:r>
              <a:rPr lang="en-US" altLang="en-US" dirty="0"/>
              <a:t>Spinal column is almost entirely surrounded by muscles.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Head Injuries </a:t>
            </a:r>
            <a:r>
              <a:rPr lang="en-US" altLang="en-US" sz="2000" b="0" dirty="0"/>
              <a:t>(1 of 4)</a:t>
            </a:r>
          </a:p>
        </p:txBody>
      </p:sp>
      <p:sp>
        <p:nvSpPr>
          <p:cNvPr id="36867" name="Content Placeholder 2"/>
          <p:cNvSpPr>
            <a:spLocks noGrp="1"/>
          </p:cNvSpPr>
          <p:nvPr>
            <p:ph type="body" idx="1"/>
          </p:nvPr>
        </p:nvSpPr>
        <p:spPr/>
        <p:txBody>
          <a:bodyPr rIns="228600"/>
          <a:lstStyle/>
          <a:p>
            <a:pPr>
              <a:spcBef>
                <a:spcPct val="35000"/>
              </a:spcBef>
            </a:pPr>
            <a:r>
              <a:rPr lang="en-US" altLang="en-US" dirty="0"/>
              <a:t>Traumatic insult to the head that may result in injury to soft tissue, bony structures, or the brain.</a:t>
            </a:r>
          </a:p>
          <a:p>
            <a:pPr>
              <a:spcBef>
                <a:spcPct val="35000"/>
              </a:spcBef>
            </a:pPr>
            <a:r>
              <a:rPr lang="en-US" altLang="en-US" dirty="0"/>
              <a:t>Account for more than half of all traumatic deaths</a:t>
            </a:r>
          </a:p>
          <a:p>
            <a:pPr>
              <a:spcBef>
                <a:spcPct val="35000"/>
              </a:spcBef>
            </a:pPr>
            <a:r>
              <a:rPr lang="en-US" altLang="en-US" dirty="0"/>
              <a:t>The patient may have sustained additional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Head Injuries </a:t>
            </a:r>
            <a:r>
              <a:rPr lang="en-US" altLang="en-US" sz="2000" b="0" dirty="0"/>
              <a:t>(2 of 4)</a:t>
            </a:r>
          </a:p>
        </p:txBody>
      </p:sp>
      <p:sp>
        <p:nvSpPr>
          <p:cNvPr id="37891" name="Content Placeholder 2"/>
          <p:cNvSpPr>
            <a:spLocks noGrp="1"/>
          </p:cNvSpPr>
          <p:nvPr>
            <p:ph type="body" idx="1"/>
          </p:nvPr>
        </p:nvSpPr>
        <p:spPr/>
        <p:txBody>
          <a:bodyPr rIns="228600"/>
          <a:lstStyle/>
          <a:p>
            <a:pPr>
              <a:spcBef>
                <a:spcPct val="35000"/>
              </a:spcBef>
            </a:pPr>
            <a:r>
              <a:rPr lang="en-US" altLang="en-US" dirty="0"/>
              <a:t>Closed injuries</a:t>
            </a:r>
          </a:p>
          <a:p>
            <a:pPr lvl="1">
              <a:spcBef>
                <a:spcPct val="35000"/>
              </a:spcBef>
            </a:pPr>
            <a:r>
              <a:rPr lang="en-US" altLang="en-US" dirty="0"/>
              <a:t>The brain has been injured but there is no opening into the brain.</a:t>
            </a:r>
          </a:p>
          <a:p>
            <a:pPr>
              <a:spcBef>
                <a:spcPct val="35000"/>
              </a:spcBef>
            </a:pPr>
            <a:r>
              <a:rPr lang="en-US" altLang="en-US" dirty="0"/>
              <a:t>Open injuries</a:t>
            </a:r>
          </a:p>
          <a:p>
            <a:pPr lvl="1">
              <a:spcBef>
                <a:spcPct val="35000"/>
              </a:spcBef>
            </a:pPr>
            <a:r>
              <a:rPr lang="en-US" altLang="en-US" dirty="0"/>
              <a:t>An opening from the brain to the outside world exists.</a:t>
            </a:r>
          </a:p>
          <a:p>
            <a:pPr lvl="1">
              <a:spcBef>
                <a:spcPct val="35000"/>
              </a:spcBef>
            </a:pPr>
            <a:r>
              <a:rPr lang="en-US" altLang="en-US" dirty="0"/>
              <a:t>Often caused by penetrating trauma</a:t>
            </a:r>
          </a:p>
          <a:p>
            <a:pPr lvl="1">
              <a:spcBef>
                <a:spcPct val="35000"/>
              </a:spcBef>
            </a:pPr>
            <a:r>
              <a:rPr lang="en-US" altLang="en-US" dirty="0"/>
              <a:t>May be bleeding and exposed brain tissue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a:lnSpc>
                <a:spcPct val="85000"/>
              </a:lnSpc>
            </a:pPr>
            <a:r>
              <a:rPr lang="en-US" altLang="en-US" dirty="0"/>
              <a:t>Head Injuries </a:t>
            </a:r>
            <a:r>
              <a:rPr lang="en-US" altLang="en-US" sz="2000" b="0" dirty="0"/>
              <a:t>(3 of 4)</a:t>
            </a:r>
          </a:p>
        </p:txBody>
      </p:sp>
      <p:sp>
        <p:nvSpPr>
          <p:cNvPr id="38915" name="Rectangle 1027"/>
          <p:cNvSpPr>
            <a:spLocks noGrp="1" noChangeArrowheads="1"/>
          </p:cNvSpPr>
          <p:nvPr>
            <p:ph type="body" idx="1"/>
          </p:nvPr>
        </p:nvSpPr>
        <p:spPr/>
        <p:txBody>
          <a:bodyPr rIns="228600"/>
          <a:lstStyle/>
          <a:p>
            <a:pPr>
              <a:spcBef>
                <a:spcPct val="35000"/>
              </a:spcBef>
            </a:pPr>
            <a:r>
              <a:rPr lang="en-US" altLang="en-US" dirty="0"/>
              <a:t>Falls and motor vehicle crashes are among the most common MOI.</a:t>
            </a:r>
          </a:p>
          <a:p>
            <a:pPr lvl="1">
              <a:spcBef>
                <a:spcPct val="35000"/>
              </a:spcBef>
            </a:pPr>
            <a:r>
              <a:rPr lang="en-US" altLang="en-US" dirty="0"/>
              <a:t>Head injuries also commonly occur:</a:t>
            </a:r>
          </a:p>
          <a:p>
            <a:pPr lvl="2">
              <a:spcBef>
                <a:spcPts val="900"/>
              </a:spcBef>
            </a:pPr>
            <a:r>
              <a:rPr lang="en-US" altLang="en-US" sz="2000" dirty="0"/>
              <a:t>In victims of assault</a:t>
            </a:r>
          </a:p>
          <a:p>
            <a:pPr lvl="2">
              <a:spcBef>
                <a:spcPts val="900"/>
              </a:spcBef>
            </a:pPr>
            <a:r>
              <a:rPr lang="en-US" altLang="en-US" sz="2000" dirty="0"/>
              <a:t>During sports-related incidents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pPr>
              <a:lnSpc>
                <a:spcPct val="85000"/>
              </a:lnSpc>
            </a:pPr>
            <a:r>
              <a:rPr lang="en-US" altLang="en-US" dirty="0"/>
              <a:t>Head Injuries </a:t>
            </a:r>
            <a:r>
              <a:rPr lang="en-US" altLang="en-US" sz="2000" b="0" dirty="0"/>
              <a:t>(4 of 4)</a:t>
            </a:r>
          </a:p>
        </p:txBody>
      </p:sp>
      <p:pic>
        <p:nvPicPr>
          <p:cNvPr id="8194" name="Picture 2" descr="The table is listed as follows. Following a head injury, any patient who exhibits one or more of these signs or symptoms has potentially sustained a very serious underlying brain injury: 1. Lacerations, contusions, or hematomas to the scalp. 2. Soft area or skull depression on palpation. 3. Visible fractures or deformities of the skull. 4. Decreased mentation, confusion. 5. Irregular breathing pattern. 6. Widening pulse pressure. 7. Slow heart rate. 8. Ecchymosis about the eyes or behind the ear over the mastoid process. 9. Clear or pink C S F leakage from a scalp wound, the nose, or the ear. 10. Failure of the pupils to react to light. 11. Unequal pupil size. 12. Loss of sensation and/or motor function. 13. A period of unconsciousness. 14. Amnesia. 15. Seizures. 16. Numbness or tingling in the extremities. 17. Dizziness. 18. Visual complaints. 19. Combative or other abnormal behavior. 20. Nausea or vomiting. 21. Posturing (decorticate or decerebrate).&#10;" title="A table is titled general signs and symptoms of a head inju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073" y="1479139"/>
            <a:ext cx="3423056" cy="5293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dirty="0"/>
              <a:t>Scalp Lacerations</a:t>
            </a:r>
          </a:p>
        </p:txBody>
      </p:sp>
      <p:sp>
        <p:nvSpPr>
          <p:cNvPr id="40963" name="Content Placeholder 2"/>
          <p:cNvSpPr>
            <a:spLocks noGrp="1"/>
          </p:cNvSpPr>
          <p:nvPr>
            <p:ph type="body" idx="1"/>
          </p:nvPr>
        </p:nvSpPr>
        <p:spPr/>
        <p:txBody>
          <a:bodyPr rIns="228600"/>
          <a:lstStyle/>
          <a:p>
            <a:pPr>
              <a:spcBef>
                <a:spcPct val="35000"/>
              </a:spcBef>
            </a:pPr>
            <a:r>
              <a:rPr lang="en-US" altLang="en-US" dirty="0"/>
              <a:t>Can be minor or serious</a:t>
            </a:r>
          </a:p>
          <a:p>
            <a:pPr>
              <a:spcBef>
                <a:spcPct val="35000"/>
              </a:spcBef>
            </a:pPr>
            <a:r>
              <a:rPr lang="en-US" altLang="en-US" dirty="0"/>
              <a:t>Even small lacerations can lead to significant blood loss.</a:t>
            </a:r>
          </a:p>
          <a:p>
            <a:pPr lvl="1">
              <a:spcBef>
                <a:spcPct val="35000"/>
              </a:spcBef>
            </a:pPr>
            <a:r>
              <a:rPr lang="en-US" altLang="en-US" dirty="0"/>
              <a:t>May be severe enough to cause hypovolemic shock</a:t>
            </a:r>
          </a:p>
          <a:p>
            <a:pPr>
              <a:spcBef>
                <a:spcPct val="35000"/>
              </a:spcBef>
            </a:pPr>
            <a:r>
              <a:rPr lang="en-US" altLang="en-US" dirty="0"/>
              <a:t>They are often an indicator of deeper, more serious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nSpc>
                <a:spcPct val="85000"/>
              </a:lnSpc>
            </a:pPr>
            <a:r>
              <a:rPr lang="en-US" altLang="en-US" dirty="0"/>
              <a:t>Skull Fracture </a:t>
            </a:r>
            <a:r>
              <a:rPr lang="en-US" altLang="en-US" sz="2000" b="0" dirty="0"/>
              <a:t>(1 of 7)</a:t>
            </a:r>
          </a:p>
        </p:txBody>
      </p:sp>
      <p:sp>
        <p:nvSpPr>
          <p:cNvPr id="41987" name="Rectangle 3"/>
          <p:cNvSpPr>
            <a:spLocks noGrp="1" noChangeArrowheads="1"/>
          </p:cNvSpPr>
          <p:nvPr>
            <p:ph type="body" idx="1"/>
          </p:nvPr>
        </p:nvSpPr>
        <p:spPr/>
        <p:txBody>
          <a:bodyPr rIns="228600"/>
          <a:lstStyle/>
          <a:p>
            <a:pPr>
              <a:spcBef>
                <a:spcPct val="35000"/>
              </a:spcBef>
            </a:pPr>
            <a:r>
              <a:rPr lang="en-US" altLang="en-US" dirty="0"/>
              <a:t>Significant force applied to the head may cause a skull fracture.</a:t>
            </a:r>
          </a:p>
          <a:p>
            <a:pPr>
              <a:spcBef>
                <a:spcPct val="35000"/>
              </a:spcBef>
            </a:pPr>
            <a:r>
              <a:rPr lang="en-US" altLang="en-US" dirty="0"/>
              <a:t>May be open or closed, depending on whether there is an overlying laceration of the scalp</a:t>
            </a:r>
          </a:p>
          <a:p>
            <a:pPr>
              <a:spcBef>
                <a:spcPct val="35000"/>
              </a:spcBef>
            </a:pPr>
            <a:r>
              <a:rPr lang="en-US" altLang="en-US" dirty="0"/>
              <a:t>Injuries from bullets or other penetrating weapons often result in skull fractures.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4)</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Head, Facial, Neck, and Spine Trauma (cont’d)</a:t>
            </a:r>
            <a:endParaRPr lang="en-US" altLang="ja-JP" dirty="0"/>
          </a:p>
          <a:p>
            <a:pPr eaLnBrk="1" hangingPunct="1">
              <a:spcBef>
                <a:spcPct val="35000"/>
              </a:spcBef>
            </a:pPr>
            <a:r>
              <a:rPr lang="en-US" altLang="en-US" dirty="0"/>
              <a:t>Pathophysiology, assessment, and management of</a:t>
            </a:r>
          </a:p>
          <a:p>
            <a:pPr lvl="1" eaLnBrk="1" hangingPunct="1">
              <a:spcBef>
                <a:spcPct val="35000"/>
              </a:spcBef>
            </a:pPr>
            <a:r>
              <a:rPr lang="en-US" altLang="en-US" dirty="0"/>
              <a:t>Spine trauma</a:t>
            </a:r>
          </a:p>
          <a:p>
            <a:pPr lvl="1" eaLnBrk="1" hangingPunct="1">
              <a:spcBef>
                <a:spcPct val="35000"/>
              </a:spcBef>
            </a:pPr>
            <a:r>
              <a:rPr lang="en-US" altLang="en-US" dirty="0"/>
              <a:t>Skull fractures</a:t>
            </a:r>
          </a:p>
          <a:p>
            <a:pPr lvl="1" eaLnBrk="1" hangingPunct="1">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nSpc>
                <a:spcPct val="85000"/>
              </a:lnSpc>
            </a:pPr>
            <a:r>
              <a:rPr lang="en-US" altLang="en-US" dirty="0"/>
              <a:t>Skull Fracture </a:t>
            </a:r>
            <a:r>
              <a:rPr lang="en-US" altLang="en-US" sz="2000" b="0" dirty="0"/>
              <a:t>(2 of 7)</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Signs of skull fracture include:</a:t>
            </a:r>
          </a:p>
          <a:p>
            <a:pPr lvl="1">
              <a:spcBef>
                <a:spcPct val="35000"/>
              </a:spcBef>
            </a:pPr>
            <a:r>
              <a:rPr lang="en-US" altLang="en-US" dirty="0"/>
              <a:t>Patient</a:t>
            </a:r>
            <a:r>
              <a:rPr lang="ja-JP" altLang="en-US" dirty="0"/>
              <a:t>’</a:t>
            </a:r>
            <a:r>
              <a:rPr lang="en-US" altLang="ja-JP" dirty="0"/>
              <a:t>s head appears deformed.</a:t>
            </a:r>
          </a:p>
          <a:p>
            <a:pPr lvl="1">
              <a:spcBef>
                <a:spcPct val="35000"/>
              </a:spcBef>
            </a:pPr>
            <a:r>
              <a:rPr lang="en-US" altLang="en-US" dirty="0"/>
              <a:t>Visible cracks in the skull</a:t>
            </a:r>
          </a:p>
          <a:p>
            <a:pPr lvl="1">
              <a:spcBef>
                <a:spcPct val="35000"/>
              </a:spcBef>
            </a:pPr>
            <a:r>
              <a:rPr lang="en-US" altLang="en-US" dirty="0"/>
              <a:t>Ecchymosis (bruising) that develops under the eyes (raccoon eyes)</a:t>
            </a:r>
          </a:p>
          <a:p>
            <a:pPr lvl="1">
              <a:spcBef>
                <a:spcPct val="35000"/>
              </a:spcBef>
            </a:pPr>
            <a:r>
              <a:rPr lang="en-US" altLang="en-US" dirty="0"/>
              <a:t>Ecchymosis that develops behind one ear over the mastoid process (Battle</a:t>
            </a:r>
            <a:r>
              <a:rPr lang="en-US" altLang="ja-JP" dirty="0"/>
              <a:t> sign)</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85000"/>
              </a:lnSpc>
            </a:pPr>
            <a:r>
              <a:rPr lang="en-US" altLang="en-US" dirty="0"/>
              <a:t>Skull Fracture </a:t>
            </a:r>
            <a:r>
              <a:rPr lang="en-US" altLang="en-US" sz="2000" b="0" dirty="0"/>
              <a:t>(3 of 7)</a:t>
            </a:r>
          </a:p>
        </p:txBody>
      </p:sp>
      <p:pic>
        <p:nvPicPr>
          <p:cNvPr id="9219" name="Picture 3" descr="A: Photo A shows a person with purple circles around their eyes (raccoon eyes). B: Photo B shows a small wound behind a person's ea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189" y="1246090"/>
            <a:ext cx="2570550" cy="4316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3205" y="5642446"/>
            <a:ext cx="5576786" cy="923330"/>
          </a:xfrm>
          <a:prstGeom prst="rect">
            <a:avLst/>
          </a:prstGeom>
        </p:spPr>
        <p:txBody>
          <a:bodyPr wrap="square">
            <a:spAutoFit/>
          </a:bodyPr>
          <a:lstStyle/>
          <a:p>
            <a:r>
              <a:rPr lang="en-US" b="1" dirty="0"/>
              <a:t>FIGURE 29-10 </a:t>
            </a:r>
            <a:r>
              <a:rPr lang="en-US" dirty="0"/>
              <a:t>Signs of skull fracture include ecchymosis under the eyes (raccoon eyes) (</a:t>
            </a:r>
            <a:r>
              <a:rPr lang="en-US" b="1" dirty="0"/>
              <a:t>A</a:t>
            </a:r>
            <a:r>
              <a:rPr lang="en-US" dirty="0"/>
              <a:t>) or behind one ear over the mastoid process (Battle sign) (</a:t>
            </a:r>
            <a:r>
              <a:rPr lang="en-US" b="1" dirty="0"/>
              <a:t>B</a:t>
            </a:r>
            <a:r>
              <a:rPr lang="en-US" dirty="0"/>
              <a:t>).</a:t>
            </a:r>
          </a:p>
        </p:txBody>
      </p:sp>
      <p:sp>
        <p:nvSpPr>
          <p:cNvPr id="3" name="Rectangle 2"/>
          <p:cNvSpPr/>
          <p:nvPr/>
        </p:nvSpPr>
        <p:spPr>
          <a:xfrm>
            <a:off x="3353205" y="6553890"/>
            <a:ext cx="6096000" cy="246221"/>
          </a:xfrm>
          <a:prstGeom prst="rect">
            <a:avLst/>
          </a:prstGeom>
        </p:spPr>
        <p:txBody>
          <a:bodyPr>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E. M. Singletary, MD. Used with permission;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Mediscan</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dirty="0"/>
              <a:t>Skull Fracture </a:t>
            </a:r>
            <a:r>
              <a:rPr lang="en-US" altLang="en-US" sz="2000" b="0" dirty="0"/>
              <a:t>(4 of 7)</a:t>
            </a:r>
          </a:p>
        </p:txBody>
      </p:sp>
      <p:sp>
        <p:nvSpPr>
          <p:cNvPr id="45059" name="Rectangle 3"/>
          <p:cNvSpPr>
            <a:spLocks noGrp="1" noChangeArrowheads="1"/>
          </p:cNvSpPr>
          <p:nvPr>
            <p:ph type="body" idx="1"/>
          </p:nvPr>
        </p:nvSpPr>
        <p:spPr>
          <a:xfrm>
            <a:off x="6096000" y="1447800"/>
            <a:ext cx="5181600" cy="4800600"/>
          </a:xfrm>
        </p:spPr>
        <p:txBody>
          <a:bodyPr rIns="228600"/>
          <a:lstStyle/>
          <a:p>
            <a:pPr>
              <a:spcBef>
                <a:spcPct val="35000"/>
              </a:spcBef>
            </a:pPr>
            <a:r>
              <a:rPr lang="en-US" altLang="en-US" dirty="0"/>
              <a:t>Linear skull fractures</a:t>
            </a:r>
          </a:p>
          <a:p>
            <a:pPr lvl="1">
              <a:spcBef>
                <a:spcPct val="35000"/>
              </a:spcBef>
            </a:pPr>
            <a:r>
              <a:rPr lang="en-US" altLang="en-US" sz="2200" dirty="0"/>
              <a:t>Account for about 80% of all skull fractures</a:t>
            </a:r>
          </a:p>
          <a:p>
            <a:pPr lvl="1">
              <a:spcBef>
                <a:spcPct val="35000"/>
              </a:spcBef>
            </a:pPr>
            <a:r>
              <a:rPr lang="en-US" altLang="en-US" sz="2200" dirty="0"/>
              <a:t>Radiographs are required to diagnose a linear skull fracture because there are no physical signs.</a:t>
            </a:r>
          </a:p>
        </p:txBody>
      </p:sp>
      <p:pic>
        <p:nvPicPr>
          <p:cNvPr id="10242" name="Picture 2" descr="Linear type of skull fracture. Few thin line cracks on the 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09666"/>
            <a:ext cx="3386240" cy="4063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5573154"/>
            <a:ext cx="4537332" cy="369332"/>
          </a:xfrm>
          <a:prstGeom prst="rect">
            <a:avLst/>
          </a:prstGeom>
        </p:spPr>
        <p:txBody>
          <a:bodyPr wrap="none">
            <a:spAutoFit/>
          </a:bodyPr>
          <a:lstStyle/>
          <a:p>
            <a:r>
              <a:rPr lang="en-US" b="1" dirty="0"/>
              <a:t>FIGURE 29-11A </a:t>
            </a:r>
            <a:r>
              <a:rPr lang="en-US" dirty="0"/>
              <a:t>Types of skull fractures. Linear.</a:t>
            </a:r>
          </a:p>
        </p:txBody>
      </p:sp>
      <p:sp>
        <p:nvSpPr>
          <p:cNvPr id="3" name="Rectangle 2"/>
          <p:cNvSpPr/>
          <p:nvPr/>
        </p:nvSpPr>
        <p:spPr>
          <a:xfrm>
            <a:off x="914400" y="594248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nSpc>
                <a:spcPct val="85000"/>
              </a:lnSpc>
            </a:pPr>
            <a:r>
              <a:rPr lang="en-US" altLang="en-US" dirty="0"/>
              <a:t>Skull Fracture </a:t>
            </a:r>
            <a:r>
              <a:rPr lang="en-US" altLang="en-US" sz="2000" b="0" dirty="0"/>
              <a:t>(5 of 7)</a:t>
            </a:r>
          </a:p>
        </p:txBody>
      </p:sp>
      <p:sp>
        <p:nvSpPr>
          <p:cNvPr id="46083" name="Rectangle 3"/>
          <p:cNvSpPr>
            <a:spLocks noGrp="1" noChangeArrowheads="1"/>
          </p:cNvSpPr>
          <p:nvPr>
            <p:ph type="body" idx="1"/>
          </p:nvPr>
        </p:nvSpPr>
        <p:spPr>
          <a:xfrm>
            <a:off x="6095999" y="1473200"/>
            <a:ext cx="5158317" cy="4800600"/>
          </a:xfrm>
        </p:spPr>
        <p:txBody>
          <a:bodyPr rIns="228600"/>
          <a:lstStyle/>
          <a:p>
            <a:pPr>
              <a:spcBef>
                <a:spcPct val="35000"/>
              </a:spcBef>
            </a:pPr>
            <a:r>
              <a:rPr lang="en-US" altLang="en-US" dirty="0"/>
              <a:t>Depressed skull fractures</a:t>
            </a:r>
          </a:p>
          <a:p>
            <a:pPr lvl="1">
              <a:spcBef>
                <a:spcPct val="35000"/>
              </a:spcBef>
            </a:pPr>
            <a:r>
              <a:rPr lang="en-US" altLang="en-US" sz="2100" dirty="0"/>
              <a:t>Result from high-energy direct trauma to the head with a blunt object</a:t>
            </a:r>
          </a:p>
          <a:p>
            <a:pPr lvl="1">
              <a:spcBef>
                <a:spcPct val="35000"/>
              </a:spcBef>
            </a:pPr>
            <a:r>
              <a:rPr lang="en-US" altLang="en-US" sz="2100" dirty="0"/>
              <a:t>Frontal and parietal bones are most susceptible.</a:t>
            </a:r>
          </a:p>
          <a:p>
            <a:pPr lvl="1">
              <a:spcBef>
                <a:spcPct val="35000"/>
              </a:spcBef>
            </a:pPr>
            <a:r>
              <a:rPr lang="en-US" altLang="en-US" sz="2100" dirty="0"/>
              <a:t>Bony fragments may be driven into the brain.</a:t>
            </a:r>
          </a:p>
        </p:txBody>
      </p:sp>
      <p:sp>
        <p:nvSpPr>
          <p:cNvPr id="6" name="Rectangle 5"/>
          <p:cNvSpPr/>
          <p:nvPr/>
        </p:nvSpPr>
        <p:spPr>
          <a:xfrm>
            <a:off x="952298" y="580630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1266" name="Picture 2" descr="Depressed type of skull fracture. There is an inward dent in the skul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9550"/>
            <a:ext cx="3152168" cy="40219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52298" y="5436009"/>
            <a:ext cx="6096000" cy="369332"/>
          </a:xfrm>
          <a:prstGeom prst="rect">
            <a:avLst/>
          </a:prstGeom>
        </p:spPr>
        <p:txBody>
          <a:bodyPr>
            <a:spAutoFit/>
          </a:bodyPr>
          <a:lstStyle/>
          <a:p>
            <a:r>
              <a:rPr lang="en-US" b="1" dirty="0"/>
              <a:t>FIGURE 29-11B </a:t>
            </a:r>
            <a:r>
              <a:rPr lang="en-US" dirty="0"/>
              <a:t>Types of skull fractures. </a:t>
            </a:r>
            <a:r>
              <a:rPr lang="en-US" b="1" dirty="0"/>
              <a:t> </a:t>
            </a:r>
            <a:r>
              <a:rPr lang="en-US" dirty="0"/>
              <a:t>Depressed.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85000"/>
              </a:lnSpc>
            </a:pPr>
            <a:r>
              <a:rPr lang="en-US" altLang="en-US" dirty="0"/>
              <a:t>Skull Fracture </a:t>
            </a:r>
            <a:r>
              <a:rPr lang="en-US" altLang="en-US" sz="2000" b="0" dirty="0"/>
              <a:t>(6 of 7)</a:t>
            </a:r>
          </a:p>
        </p:txBody>
      </p:sp>
      <p:sp>
        <p:nvSpPr>
          <p:cNvPr id="47107" name="Rectangle 3"/>
          <p:cNvSpPr>
            <a:spLocks noGrp="1" noChangeArrowheads="1"/>
          </p:cNvSpPr>
          <p:nvPr>
            <p:ph type="body" idx="1"/>
          </p:nvPr>
        </p:nvSpPr>
        <p:spPr>
          <a:xfrm>
            <a:off x="6096000" y="1447800"/>
            <a:ext cx="5181600" cy="4419600"/>
          </a:xfrm>
        </p:spPr>
        <p:txBody>
          <a:bodyPr rIns="228600"/>
          <a:lstStyle/>
          <a:p>
            <a:pPr>
              <a:spcBef>
                <a:spcPct val="35000"/>
              </a:spcBef>
            </a:pPr>
            <a:r>
              <a:rPr lang="en-US" altLang="en-US" dirty="0"/>
              <a:t>Basilar skull fractures</a:t>
            </a:r>
          </a:p>
          <a:p>
            <a:pPr lvl="1">
              <a:spcBef>
                <a:spcPct val="35000"/>
              </a:spcBef>
            </a:pPr>
            <a:r>
              <a:rPr lang="en-US" altLang="en-US" sz="2200" dirty="0"/>
              <a:t>Associated with high-energy trauma</a:t>
            </a:r>
          </a:p>
          <a:p>
            <a:pPr lvl="1">
              <a:spcBef>
                <a:spcPct val="35000"/>
              </a:spcBef>
            </a:pPr>
            <a:r>
              <a:rPr lang="en-US" altLang="en-US" sz="2200" dirty="0"/>
              <a:t>Usually occur following diffuse impact to the head</a:t>
            </a:r>
          </a:p>
          <a:p>
            <a:pPr lvl="1">
              <a:spcBef>
                <a:spcPct val="35000"/>
              </a:spcBef>
            </a:pPr>
            <a:r>
              <a:rPr lang="en-US" altLang="en-US" sz="2200" dirty="0"/>
              <a:t>Signs include CSF drainage from the ears, raccoon eyes, and Battle</a:t>
            </a:r>
            <a:r>
              <a:rPr lang="en-US" altLang="ja-JP" sz="2200" dirty="0"/>
              <a:t> sign.</a:t>
            </a:r>
            <a:endParaRPr lang="en-US" altLang="en-US" sz="2200" dirty="0"/>
          </a:p>
        </p:txBody>
      </p:sp>
      <p:sp>
        <p:nvSpPr>
          <p:cNvPr id="6" name="Rectangle 5"/>
          <p:cNvSpPr/>
          <p:nvPr/>
        </p:nvSpPr>
        <p:spPr>
          <a:xfrm>
            <a:off x="945813" y="577903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2290" name="Picture 2" descr="Basilar type of skull fracture. There is a break in the skull near the ear, which is ble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15" y="1487742"/>
            <a:ext cx="3323962" cy="39283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5215" y="5411349"/>
            <a:ext cx="6160282" cy="369332"/>
          </a:xfrm>
          <a:prstGeom prst="rect">
            <a:avLst/>
          </a:prstGeom>
        </p:spPr>
        <p:txBody>
          <a:bodyPr wrap="square">
            <a:spAutoFit/>
          </a:bodyPr>
          <a:lstStyle/>
          <a:p>
            <a:r>
              <a:rPr lang="en-US" b="1" dirty="0"/>
              <a:t>FIGURE 29-11C </a:t>
            </a:r>
            <a:r>
              <a:rPr lang="en-US" dirty="0"/>
              <a:t>Types of skull fractures. Basilar.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dirty="0"/>
              <a:t>Skull Fracture </a:t>
            </a:r>
            <a:r>
              <a:rPr lang="en-US" altLang="en-US" sz="2000" b="0" dirty="0"/>
              <a:t>(7 of 7)</a:t>
            </a:r>
          </a:p>
        </p:txBody>
      </p:sp>
      <p:sp>
        <p:nvSpPr>
          <p:cNvPr id="48131" name="Rectangle 3"/>
          <p:cNvSpPr>
            <a:spLocks noGrp="1" noChangeArrowheads="1"/>
          </p:cNvSpPr>
          <p:nvPr>
            <p:ph type="body" idx="1"/>
          </p:nvPr>
        </p:nvSpPr>
        <p:spPr>
          <a:xfrm>
            <a:off x="5892800" y="1447800"/>
            <a:ext cx="5384800" cy="4800600"/>
          </a:xfrm>
        </p:spPr>
        <p:txBody>
          <a:bodyPr rIns="228600"/>
          <a:lstStyle/>
          <a:p>
            <a:pPr>
              <a:spcBef>
                <a:spcPct val="35000"/>
              </a:spcBef>
            </a:pPr>
            <a:r>
              <a:rPr lang="en-US" altLang="en-US" dirty="0"/>
              <a:t>Open skull fractures</a:t>
            </a:r>
          </a:p>
          <a:p>
            <a:pPr lvl="1">
              <a:spcBef>
                <a:spcPct val="35000"/>
              </a:spcBef>
            </a:pPr>
            <a:r>
              <a:rPr lang="en-US" altLang="en-US" sz="2200" dirty="0"/>
              <a:t>Often associated with trauma to multiple body systems</a:t>
            </a:r>
          </a:p>
          <a:p>
            <a:pPr lvl="1">
              <a:spcBef>
                <a:spcPct val="35000"/>
              </a:spcBef>
            </a:pPr>
            <a:r>
              <a:rPr lang="en-US" altLang="en-US" sz="2200" dirty="0"/>
              <a:t>Brain tissue may be exposed to the environment.</a:t>
            </a:r>
          </a:p>
          <a:p>
            <a:pPr lvl="1">
              <a:spcBef>
                <a:spcPct val="35000"/>
              </a:spcBef>
            </a:pPr>
            <a:r>
              <a:rPr lang="en-US" altLang="en-US" sz="2200" dirty="0"/>
              <a:t>High mortality rate</a:t>
            </a:r>
          </a:p>
        </p:txBody>
      </p:sp>
      <p:sp>
        <p:nvSpPr>
          <p:cNvPr id="6" name="Rectangle 5"/>
          <p:cNvSpPr/>
          <p:nvPr/>
        </p:nvSpPr>
        <p:spPr>
          <a:xfrm>
            <a:off x="906499" y="585639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3314" name="Picture 2" descr="There is an open bleeding site on the skull with the internal structure protru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55" y="1479550"/>
            <a:ext cx="3162608" cy="40632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2955" y="5485130"/>
            <a:ext cx="6096000" cy="369332"/>
          </a:xfrm>
          <a:prstGeom prst="rect">
            <a:avLst/>
          </a:prstGeom>
        </p:spPr>
        <p:txBody>
          <a:bodyPr>
            <a:spAutoFit/>
          </a:bodyPr>
          <a:lstStyle/>
          <a:p>
            <a:r>
              <a:rPr lang="en-US" b="1" dirty="0"/>
              <a:t>FIGURE 29-11D </a:t>
            </a:r>
            <a:r>
              <a:rPr lang="en-US" dirty="0"/>
              <a:t>Types of skull fractures. Open.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pPr>
            <a:r>
              <a:rPr lang="en-US" altLang="en-US" dirty="0"/>
              <a:t>Traumatic Brain Injuries </a:t>
            </a:r>
            <a:r>
              <a:rPr lang="en-US" altLang="en-US" sz="2000" b="0" dirty="0"/>
              <a:t>(1 of 4)</a:t>
            </a:r>
          </a:p>
        </p:txBody>
      </p:sp>
      <p:sp>
        <p:nvSpPr>
          <p:cNvPr id="49155" name="Content Placeholder 2"/>
          <p:cNvSpPr>
            <a:spLocks noGrp="1"/>
          </p:cNvSpPr>
          <p:nvPr>
            <p:ph type="body" idx="1"/>
          </p:nvPr>
        </p:nvSpPr>
        <p:spPr/>
        <p:txBody>
          <a:bodyPr rIns="228600"/>
          <a:lstStyle/>
          <a:p>
            <a:pPr>
              <a:spcBef>
                <a:spcPct val="35000"/>
              </a:spcBef>
            </a:pPr>
            <a:r>
              <a:rPr lang="en-US" altLang="en-US" dirty="0"/>
              <a:t>Most serious of all head injuries</a:t>
            </a:r>
          </a:p>
          <a:p>
            <a:pPr>
              <a:spcBef>
                <a:spcPct val="35000"/>
              </a:spcBef>
            </a:pPr>
            <a:r>
              <a:rPr lang="en-US" altLang="en-US" dirty="0"/>
              <a:t>Two broad categories: primary (direct) injury and secondary (indirect) injury</a:t>
            </a:r>
          </a:p>
          <a:p>
            <a:pPr lvl="1">
              <a:spcBef>
                <a:spcPct val="35000"/>
              </a:spcBef>
            </a:pPr>
            <a:r>
              <a:rPr lang="en-US" altLang="en-US" dirty="0"/>
              <a:t>Primary brain injury results instantaneously from impact to the head.</a:t>
            </a:r>
          </a:p>
          <a:p>
            <a:pPr lvl="1">
              <a:spcBef>
                <a:spcPct val="35000"/>
              </a:spcBef>
            </a:pPr>
            <a:r>
              <a:rPr lang="en-US" altLang="en-US" dirty="0"/>
              <a:t>Secondary brain injury increases the severity of the primary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Traumatic Brain Injuries </a:t>
            </a:r>
            <a:r>
              <a:rPr lang="en-US" altLang="en-US" sz="2000" b="0" dirty="0"/>
              <a:t>(2 of 4)</a:t>
            </a:r>
          </a:p>
        </p:txBody>
      </p:sp>
      <p:sp>
        <p:nvSpPr>
          <p:cNvPr id="50179" name="Rectangle 3"/>
          <p:cNvSpPr>
            <a:spLocks noGrp="1" noChangeArrowheads="1"/>
          </p:cNvSpPr>
          <p:nvPr>
            <p:ph type="body" idx="1"/>
          </p:nvPr>
        </p:nvSpPr>
        <p:spPr/>
        <p:txBody>
          <a:bodyPr rIns="228600"/>
          <a:lstStyle/>
          <a:p>
            <a:pPr>
              <a:spcBef>
                <a:spcPct val="35000"/>
              </a:spcBef>
            </a:pPr>
            <a:r>
              <a:rPr lang="en-US" altLang="en-US" dirty="0"/>
              <a:t>Secondary injury may be caused by:</a:t>
            </a:r>
          </a:p>
          <a:p>
            <a:pPr lvl="1">
              <a:spcBef>
                <a:spcPct val="35000"/>
              </a:spcBef>
            </a:pPr>
            <a:r>
              <a:rPr lang="en-US" altLang="en-US" dirty="0"/>
              <a:t>Hypoxia</a:t>
            </a:r>
          </a:p>
          <a:p>
            <a:pPr lvl="1">
              <a:spcBef>
                <a:spcPct val="35000"/>
              </a:spcBef>
            </a:pPr>
            <a:r>
              <a:rPr lang="en-US" altLang="en-US" dirty="0"/>
              <a:t>Hypotension</a:t>
            </a:r>
          </a:p>
          <a:p>
            <a:pPr lvl="1">
              <a:spcBef>
                <a:spcPct val="35000"/>
              </a:spcBef>
            </a:pPr>
            <a:r>
              <a:rPr lang="en-US" altLang="en-US" dirty="0"/>
              <a:t>Cerebral edema</a:t>
            </a:r>
          </a:p>
          <a:p>
            <a:pPr lvl="1">
              <a:spcBef>
                <a:spcPct val="35000"/>
              </a:spcBef>
            </a:pPr>
            <a:r>
              <a:rPr lang="en-US" altLang="en-US" dirty="0"/>
              <a:t>Intracranial hemorrhage</a:t>
            </a:r>
          </a:p>
          <a:p>
            <a:pPr lvl="1">
              <a:spcBef>
                <a:spcPct val="35000"/>
              </a:spcBef>
            </a:pPr>
            <a:r>
              <a:rPr lang="en-US" altLang="en-US" dirty="0"/>
              <a:t>Increased intracranial pressure</a:t>
            </a:r>
          </a:p>
          <a:p>
            <a:pPr lvl="1">
              <a:spcBef>
                <a:spcPct val="35000"/>
              </a:spcBef>
            </a:pPr>
            <a:r>
              <a:rPr lang="en-US" altLang="en-US" dirty="0"/>
              <a:t>Cerebral ischemia</a:t>
            </a:r>
          </a:p>
          <a:p>
            <a:pPr lvl="1">
              <a:spcBef>
                <a:spcPct val="35000"/>
              </a:spcBef>
            </a:pPr>
            <a:r>
              <a:rPr lang="en-US" altLang="en-US" dirty="0"/>
              <a:t>Infection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Traumatic Brain Injuries </a:t>
            </a:r>
            <a:r>
              <a:rPr lang="en-US" altLang="en-US" sz="2000" b="0" dirty="0"/>
              <a:t>(3 of 4)</a:t>
            </a:r>
          </a:p>
        </p:txBody>
      </p:sp>
      <p:sp>
        <p:nvSpPr>
          <p:cNvPr id="51203" name="Content Placeholder 2"/>
          <p:cNvSpPr>
            <a:spLocks noGrp="1"/>
          </p:cNvSpPr>
          <p:nvPr>
            <p:ph type="body" idx="1"/>
          </p:nvPr>
        </p:nvSpPr>
        <p:spPr/>
        <p:txBody>
          <a:bodyPr rIns="228600"/>
          <a:lstStyle/>
          <a:p>
            <a:pPr>
              <a:spcBef>
                <a:spcPct val="35000"/>
              </a:spcBef>
            </a:pPr>
            <a:r>
              <a:rPr lang="en-US" altLang="en-US" dirty="0"/>
              <a:t>The brain can be injured directly by a penetrating object or indirectly as a result of external forces.</a:t>
            </a:r>
          </a:p>
          <a:p>
            <a:pPr>
              <a:spcBef>
                <a:spcPct val="35000"/>
              </a:spcBef>
            </a:pPr>
            <a:r>
              <a:rPr lang="en-US" altLang="en-US" dirty="0"/>
              <a:t>A coup-contrecoup injury can result from striking a windshield.</a:t>
            </a:r>
          </a:p>
          <a:p>
            <a:pPr lvl="1">
              <a:spcBef>
                <a:spcPct val="35000"/>
              </a:spcBef>
            </a:pPr>
            <a:r>
              <a:rPr lang="en-US" altLang="en-US" dirty="0"/>
              <a:t>Head hits the windshield; brain comes to an abrupt stop by striking the inside of the skull.</a:t>
            </a:r>
          </a:p>
          <a:p>
            <a:pPr lvl="1">
              <a:spcBef>
                <a:spcPct val="35000"/>
              </a:spcBef>
            </a:pPr>
            <a:r>
              <a:rPr lang="en-US" altLang="en-US" dirty="0"/>
              <a:t>Head falls back against headrest; brain slams into the rear of the skull.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Traumatic Brain Injuries </a:t>
            </a:r>
            <a:r>
              <a:rPr lang="en-US" altLang="en-US" sz="2000" b="0" dirty="0"/>
              <a:t>(4 of 4)</a:t>
            </a:r>
          </a:p>
        </p:txBody>
      </p:sp>
      <p:sp>
        <p:nvSpPr>
          <p:cNvPr id="51203" name="Content Placeholder 2"/>
          <p:cNvSpPr>
            <a:spLocks noGrp="1"/>
          </p:cNvSpPr>
          <p:nvPr>
            <p:ph type="body" idx="1"/>
          </p:nvPr>
        </p:nvSpPr>
        <p:spPr/>
        <p:txBody>
          <a:bodyPr rIns="228600"/>
          <a:lstStyle/>
          <a:p>
            <a:pPr>
              <a:spcBef>
                <a:spcPct val="35000"/>
              </a:spcBef>
            </a:pPr>
            <a:r>
              <a:rPr lang="en-US" altLang="en-US" dirty="0"/>
              <a:t>Cerebral edema may not develop for several hours.</a:t>
            </a:r>
          </a:p>
          <a:p>
            <a:pPr>
              <a:spcBef>
                <a:spcPct val="35000"/>
              </a:spcBef>
            </a:pPr>
            <a:r>
              <a:rPr lang="en-US" altLang="en-US" dirty="0"/>
              <a:t>Low blood oxygen levels aggravate cerebral edema.</a:t>
            </a:r>
          </a:p>
          <a:p>
            <a:pPr>
              <a:spcBef>
                <a:spcPct val="35000"/>
              </a:spcBef>
            </a:pPr>
            <a:r>
              <a:rPr lang="en-US" altLang="en-US" dirty="0"/>
              <a:t>Monitor the patient for any seizure activity.</a:t>
            </a:r>
          </a:p>
        </p:txBody>
      </p:sp>
    </p:spTree>
    <p:extLst>
      <p:ext uri="{BB962C8B-B14F-4D97-AF65-F5344CB8AC3E}">
        <p14:creationId xmlns:p14="http://schemas.microsoft.com/office/powerpoint/2010/main" val="246006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4)</a:t>
            </a:r>
          </a:p>
        </p:txBody>
      </p:sp>
      <p:sp>
        <p:nvSpPr>
          <p:cNvPr id="7171"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Nervous System Trauma</a:t>
            </a:r>
          </a:p>
          <a:p>
            <a:pPr eaLnBrk="1" hangingPunct="1">
              <a:spcBef>
                <a:spcPct val="35000"/>
              </a:spcBef>
            </a:pPr>
            <a:r>
              <a:rPr lang="en-US" altLang="en-US" dirty="0"/>
              <a:t>Pathophysiology, assessment, and management of </a:t>
            </a:r>
          </a:p>
          <a:p>
            <a:pPr lvl="1" eaLnBrk="1" hangingPunct="1">
              <a:spcBef>
                <a:spcPct val="35000"/>
              </a:spcBef>
            </a:pPr>
            <a:r>
              <a:rPr lang="en-US" altLang="en-US" dirty="0"/>
              <a:t>Traumatic brain injury</a:t>
            </a:r>
          </a:p>
          <a:p>
            <a:pPr lvl="1" eaLnBrk="1" hangingPunct="1">
              <a:spcBef>
                <a:spcPct val="35000"/>
              </a:spcBef>
            </a:pPr>
            <a:r>
              <a:rPr lang="en-US" altLang="en-US" dirty="0"/>
              <a:t>Spinal cord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pPr>
            <a:r>
              <a:rPr lang="en-US" altLang="en-US" dirty="0"/>
              <a:t>Intracranial Pressure </a:t>
            </a:r>
            <a:r>
              <a:rPr lang="en-US" altLang="en-US" sz="2000" b="0" dirty="0"/>
              <a:t>(1 of 7)</a:t>
            </a:r>
          </a:p>
        </p:txBody>
      </p:sp>
      <p:sp>
        <p:nvSpPr>
          <p:cNvPr id="52227" name="Content Placeholder 2"/>
          <p:cNvSpPr>
            <a:spLocks noGrp="1"/>
          </p:cNvSpPr>
          <p:nvPr>
            <p:ph type="body" idx="1"/>
          </p:nvPr>
        </p:nvSpPr>
        <p:spPr/>
        <p:txBody>
          <a:bodyPr rIns="228600"/>
          <a:lstStyle/>
          <a:p>
            <a:pPr>
              <a:spcBef>
                <a:spcPct val="35000"/>
              </a:spcBef>
            </a:pPr>
            <a:r>
              <a:rPr lang="en-US" altLang="en-US" dirty="0"/>
              <a:t>Accumulations of blood within the skull or swelling of the brain can rapidly lead to an increase in ICP.</a:t>
            </a:r>
          </a:p>
          <a:p>
            <a:pPr lvl="1">
              <a:spcBef>
                <a:spcPct val="35000"/>
              </a:spcBef>
            </a:pPr>
            <a:r>
              <a:rPr lang="en-US" altLang="en-US" dirty="0"/>
              <a:t>Increased ICP squeezes the brain against bony prominences within the cranium.</a:t>
            </a:r>
          </a:p>
          <a:p>
            <a:pPr lvl="1">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5000"/>
              </a:lnSpc>
            </a:pPr>
            <a:r>
              <a:rPr lang="en-US" altLang="en-US" dirty="0"/>
              <a:t>Intracranial Pressure </a:t>
            </a:r>
            <a:r>
              <a:rPr lang="en-US" altLang="en-US" sz="2000" b="0" dirty="0"/>
              <a:t>(2 of 7)</a:t>
            </a:r>
          </a:p>
        </p:txBody>
      </p:sp>
      <p:sp>
        <p:nvSpPr>
          <p:cNvPr id="53251" name="Rectangle 3"/>
          <p:cNvSpPr>
            <a:spLocks noGrp="1" noChangeArrowheads="1"/>
          </p:cNvSpPr>
          <p:nvPr>
            <p:ph type="body" idx="1"/>
          </p:nvPr>
        </p:nvSpPr>
        <p:spPr/>
        <p:txBody>
          <a:bodyPr rIns="228600"/>
          <a:lstStyle/>
          <a:p>
            <a:r>
              <a:rPr lang="en-US" altLang="en-US" dirty="0"/>
              <a:t>Signs of increased intracranial pressure </a:t>
            </a:r>
          </a:p>
          <a:p>
            <a:pPr lvl="1"/>
            <a:r>
              <a:rPr lang="en-US" altLang="en-US" dirty="0"/>
              <a:t>Cheyne-Stokes respirations</a:t>
            </a:r>
          </a:p>
          <a:p>
            <a:pPr lvl="1"/>
            <a:r>
              <a:rPr lang="en-US" altLang="en-US" dirty="0"/>
              <a:t>Ataxic (Biot) respirations</a:t>
            </a:r>
          </a:p>
          <a:p>
            <a:pPr lvl="1"/>
            <a:r>
              <a:rPr lang="en-US" altLang="en-US" dirty="0"/>
              <a:t>Decreased pulse rate, headache, nausea, vomiting, decreased alertness, bradycardia, sluggish or nonreactive pupils, decerebrate posturing, and increased or widened blood pressure. </a:t>
            </a:r>
          </a:p>
          <a:p>
            <a:pPr lvl="1"/>
            <a:r>
              <a:rPr lang="en-US" altLang="en-US" dirty="0"/>
              <a:t>Cushing reflex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dirty="0"/>
              <a:t>Intracranial Pressure </a:t>
            </a:r>
            <a:r>
              <a:rPr lang="en-US" altLang="en-US" sz="2000" b="0" dirty="0"/>
              <a:t>(3 of 7)</a:t>
            </a:r>
          </a:p>
        </p:txBody>
      </p:sp>
      <p:sp>
        <p:nvSpPr>
          <p:cNvPr id="54275" name="Rectangle 3"/>
          <p:cNvSpPr>
            <a:spLocks noGrp="1" noChangeArrowheads="1"/>
          </p:cNvSpPr>
          <p:nvPr>
            <p:ph type="body" idx="1"/>
          </p:nvPr>
        </p:nvSpPr>
        <p:spPr/>
        <p:txBody>
          <a:bodyPr rIns="228600"/>
          <a:lstStyle/>
          <a:p>
            <a:pPr>
              <a:spcBef>
                <a:spcPct val="35000"/>
              </a:spcBef>
            </a:pPr>
            <a:r>
              <a:rPr lang="en-US" altLang="en-US" dirty="0"/>
              <a:t>Intracranial hemorrhage</a:t>
            </a:r>
          </a:p>
          <a:p>
            <a:pPr lvl="1">
              <a:spcBef>
                <a:spcPct val="35000"/>
              </a:spcBef>
            </a:pPr>
            <a:r>
              <a:rPr lang="en-US" altLang="en-US" dirty="0"/>
              <a:t>Bleeding inside the skull also increases the ICP.</a:t>
            </a:r>
          </a:p>
          <a:p>
            <a:pPr lvl="1">
              <a:spcBef>
                <a:spcPct val="35000"/>
              </a:spcBef>
            </a:pPr>
            <a:r>
              <a:rPr lang="en-US" altLang="en-US" dirty="0"/>
              <a:t>Bleeding can occur:</a:t>
            </a:r>
          </a:p>
          <a:p>
            <a:pPr lvl="2">
              <a:spcBef>
                <a:spcPts val="900"/>
              </a:spcBef>
            </a:pPr>
            <a:r>
              <a:rPr lang="en-US" altLang="en-US" sz="2000" dirty="0"/>
              <a:t>Between the skull and dura mater</a:t>
            </a:r>
          </a:p>
          <a:p>
            <a:pPr lvl="2">
              <a:spcBef>
                <a:spcPts val="900"/>
              </a:spcBef>
            </a:pPr>
            <a:r>
              <a:rPr lang="en-US" altLang="en-US" sz="2000" dirty="0"/>
              <a:t>Beneath the dura mater but outside the brain</a:t>
            </a:r>
          </a:p>
          <a:p>
            <a:pPr lvl="2">
              <a:spcBef>
                <a:spcPts val="900"/>
              </a:spcBef>
            </a:pPr>
            <a:r>
              <a:rPr lang="en-US" altLang="en-US" sz="2000" dirty="0"/>
              <a:t>Within the tissue of the brain itself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pPr>
            <a:r>
              <a:rPr lang="en-US" altLang="en-US" dirty="0"/>
              <a:t>Intracranial Pressure </a:t>
            </a:r>
            <a:r>
              <a:rPr lang="en-US" altLang="en-US" sz="2000" b="0" dirty="0"/>
              <a:t>(4 of 7)</a:t>
            </a:r>
          </a:p>
        </p:txBody>
      </p:sp>
      <p:sp>
        <p:nvSpPr>
          <p:cNvPr id="55299" name="Content Placeholder 2"/>
          <p:cNvSpPr>
            <a:spLocks noGrp="1"/>
          </p:cNvSpPr>
          <p:nvPr>
            <p:ph type="body" idx="1"/>
          </p:nvPr>
        </p:nvSpPr>
        <p:spPr>
          <a:xfrm>
            <a:off x="5892800" y="1447800"/>
            <a:ext cx="5384800" cy="4800600"/>
          </a:xfrm>
        </p:spPr>
        <p:txBody>
          <a:bodyPr rIns="228600"/>
          <a:lstStyle/>
          <a:p>
            <a:pPr>
              <a:spcBef>
                <a:spcPct val="35000"/>
              </a:spcBef>
            </a:pPr>
            <a:r>
              <a:rPr lang="en-US" altLang="en-US" dirty="0"/>
              <a:t>Epidural hematoma</a:t>
            </a:r>
          </a:p>
          <a:p>
            <a:pPr lvl="1">
              <a:spcBef>
                <a:spcPct val="35000"/>
              </a:spcBef>
            </a:pPr>
            <a:r>
              <a:rPr lang="en-US" altLang="en-US" dirty="0"/>
              <a:t>Accumulation of blood between the skull and dura mater</a:t>
            </a:r>
          </a:p>
          <a:p>
            <a:pPr lvl="1">
              <a:spcBef>
                <a:spcPct val="35000"/>
              </a:spcBef>
            </a:pPr>
            <a:r>
              <a:rPr lang="en-US" altLang="en-US" dirty="0"/>
              <a:t>Nearly always the result of a blow to the head that produces a linear fracture</a:t>
            </a:r>
          </a:p>
        </p:txBody>
      </p:sp>
      <p:pic>
        <p:nvPicPr>
          <p:cNvPr id="14338" name="Picture 2" descr="A skull has a linear fracture line running across the middle meningeal artery. A hematoma is between the dura mater and skull and pressing into the dura mat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07" y="1479550"/>
            <a:ext cx="5005158" cy="2742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9807" y="4156345"/>
            <a:ext cx="4946789" cy="1477328"/>
          </a:xfrm>
          <a:prstGeom prst="rect">
            <a:avLst/>
          </a:prstGeom>
        </p:spPr>
        <p:txBody>
          <a:bodyPr wrap="square">
            <a:spAutoFit/>
          </a:bodyPr>
          <a:lstStyle/>
          <a:p>
            <a:r>
              <a:rPr lang="en-US" b="1" dirty="0"/>
              <a:t>FIGURE 29-13 </a:t>
            </a:r>
            <a:r>
              <a:rPr lang="en-US" dirty="0"/>
              <a:t>An epidural hematoma is usually the result of a blow to the head that produces a linear fracture of the temporal bone and damages the middle meningeal artery. Blood accumulates between the </a:t>
            </a:r>
            <a:r>
              <a:rPr lang="en-US" dirty="0" err="1"/>
              <a:t>dura</a:t>
            </a:r>
            <a:r>
              <a:rPr lang="en-US" dirty="0"/>
              <a:t> mater and the skull.</a:t>
            </a:r>
          </a:p>
        </p:txBody>
      </p:sp>
      <p:sp>
        <p:nvSpPr>
          <p:cNvPr id="4" name="Rectangle 3"/>
          <p:cNvSpPr/>
          <p:nvPr/>
        </p:nvSpPr>
        <p:spPr>
          <a:xfrm>
            <a:off x="901700" y="562865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dirty="0"/>
              <a:t>Intracranial Pressure </a:t>
            </a:r>
            <a:r>
              <a:rPr lang="en-US" altLang="en-US" sz="2000" b="0" dirty="0"/>
              <a:t>(5 of 7)</a:t>
            </a:r>
          </a:p>
        </p:txBody>
      </p:sp>
      <p:sp>
        <p:nvSpPr>
          <p:cNvPr id="56323" name="Rectangle 3"/>
          <p:cNvSpPr>
            <a:spLocks noGrp="1" noChangeArrowheads="1"/>
          </p:cNvSpPr>
          <p:nvPr>
            <p:ph type="body" idx="1"/>
          </p:nvPr>
        </p:nvSpPr>
        <p:spPr>
          <a:xfrm>
            <a:off x="5892800" y="1447800"/>
            <a:ext cx="5384800" cy="4800600"/>
          </a:xfrm>
        </p:spPr>
        <p:txBody>
          <a:bodyPr rIns="228600"/>
          <a:lstStyle/>
          <a:p>
            <a:pPr>
              <a:spcBef>
                <a:spcPct val="35000"/>
              </a:spcBef>
            </a:pPr>
            <a:r>
              <a:rPr lang="en-US" altLang="en-US" dirty="0"/>
              <a:t>Subdural hematoma</a:t>
            </a:r>
          </a:p>
          <a:p>
            <a:pPr lvl="1">
              <a:spcBef>
                <a:spcPct val="35000"/>
              </a:spcBef>
            </a:pPr>
            <a:r>
              <a:rPr lang="en-US" altLang="en-US" dirty="0"/>
              <a:t>Accumulation of blood beneath the dura mater but outside the brain</a:t>
            </a:r>
          </a:p>
          <a:p>
            <a:pPr lvl="1">
              <a:spcBef>
                <a:spcPct val="35000"/>
              </a:spcBef>
            </a:pPr>
            <a:r>
              <a:rPr lang="en-US" altLang="en-US" dirty="0"/>
              <a:t>Occurs after falls or injuries involving strong deceleration forces</a:t>
            </a:r>
          </a:p>
          <a:p>
            <a:pPr lvl="1">
              <a:spcBef>
                <a:spcPct val="35000"/>
              </a:spcBef>
            </a:pPr>
            <a:r>
              <a:rPr lang="en-US" altLang="en-US" dirty="0"/>
              <a:t>May or may not be skull fracture</a:t>
            </a:r>
          </a:p>
        </p:txBody>
      </p:sp>
      <p:pic>
        <p:nvPicPr>
          <p:cNvPr id="15362" name="Picture 2" descr="There is hematoma below the dura mater and above the brain, pressing into the brai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9550"/>
            <a:ext cx="4863560" cy="2560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8185" y="3960009"/>
            <a:ext cx="4694946" cy="923330"/>
          </a:xfrm>
          <a:prstGeom prst="rect">
            <a:avLst/>
          </a:prstGeom>
        </p:spPr>
        <p:txBody>
          <a:bodyPr wrap="square">
            <a:spAutoFit/>
          </a:bodyPr>
          <a:lstStyle/>
          <a:p>
            <a:r>
              <a:rPr lang="en-US" b="1" dirty="0"/>
              <a:t>FIGURE 29-14 </a:t>
            </a:r>
            <a:r>
              <a:rPr lang="en-US" dirty="0"/>
              <a:t>In a subdural hematoma, venous bleeding occurs beneath the </a:t>
            </a:r>
            <a:r>
              <a:rPr lang="en-US" dirty="0" err="1"/>
              <a:t>dura</a:t>
            </a:r>
            <a:r>
              <a:rPr lang="en-US" dirty="0"/>
              <a:t> mater but outside the brain.</a:t>
            </a:r>
          </a:p>
        </p:txBody>
      </p:sp>
      <p:sp>
        <p:nvSpPr>
          <p:cNvPr id="4" name="Rectangle 3"/>
          <p:cNvSpPr/>
          <p:nvPr/>
        </p:nvSpPr>
        <p:spPr>
          <a:xfrm>
            <a:off x="901700" y="484442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dirty="0"/>
              <a:t>Intracranial Pressure </a:t>
            </a:r>
            <a:r>
              <a:rPr lang="en-US" altLang="en-US" sz="2000" b="0" dirty="0"/>
              <a:t>(6 of 7)</a:t>
            </a:r>
          </a:p>
        </p:txBody>
      </p:sp>
      <p:sp>
        <p:nvSpPr>
          <p:cNvPr id="57347" name="Content Placeholder 2"/>
          <p:cNvSpPr>
            <a:spLocks noGrp="1"/>
          </p:cNvSpPr>
          <p:nvPr>
            <p:ph type="body" idx="1"/>
          </p:nvPr>
        </p:nvSpPr>
        <p:spPr>
          <a:xfrm>
            <a:off x="5791200" y="1447800"/>
            <a:ext cx="5486400" cy="4800600"/>
          </a:xfrm>
        </p:spPr>
        <p:txBody>
          <a:bodyPr rIns="228600"/>
          <a:lstStyle/>
          <a:p>
            <a:pPr>
              <a:spcBef>
                <a:spcPct val="35000"/>
              </a:spcBef>
            </a:pPr>
            <a:r>
              <a:rPr lang="en-US" altLang="en-US" dirty="0"/>
              <a:t>Intracerebral hematoma</a:t>
            </a:r>
          </a:p>
          <a:p>
            <a:pPr lvl="1">
              <a:spcBef>
                <a:spcPct val="35000"/>
              </a:spcBef>
            </a:pPr>
            <a:r>
              <a:rPr lang="en-US" altLang="en-US" dirty="0"/>
              <a:t>Bleeding within the brain tissue itself</a:t>
            </a:r>
          </a:p>
          <a:p>
            <a:pPr lvl="1">
              <a:spcBef>
                <a:spcPct val="35000"/>
              </a:spcBef>
            </a:pPr>
            <a:r>
              <a:rPr lang="en-US" altLang="en-US" dirty="0"/>
              <a:t>Can occur following a penetrating injury to the head or because of rapid deceleration forces</a:t>
            </a:r>
          </a:p>
        </p:txBody>
      </p:sp>
      <p:pic>
        <p:nvPicPr>
          <p:cNvPr id="16386" name="Picture 2" descr="There is hematoma in the middle of the brain area. The dura mater surrounds the brai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69" y="1477907"/>
            <a:ext cx="4900816" cy="2609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4085158"/>
            <a:ext cx="4895985" cy="646331"/>
          </a:xfrm>
          <a:prstGeom prst="rect">
            <a:avLst/>
          </a:prstGeom>
        </p:spPr>
        <p:txBody>
          <a:bodyPr wrap="square">
            <a:spAutoFit/>
          </a:bodyPr>
          <a:lstStyle/>
          <a:p>
            <a:r>
              <a:rPr lang="en-US" b="1" dirty="0"/>
              <a:t>FIGURE 29-15 </a:t>
            </a:r>
            <a:r>
              <a:rPr lang="en-US" dirty="0"/>
              <a:t>An </a:t>
            </a:r>
            <a:r>
              <a:rPr lang="en-US" dirty="0" err="1"/>
              <a:t>intracerebral</a:t>
            </a:r>
            <a:r>
              <a:rPr lang="en-US" dirty="0"/>
              <a:t> hematoma involves</a:t>
            </a:r>
          </a:p>
          <a:p>
            <a:r>
              <a:rPr lang="en-US" dirty="0"/>
              <a:t>bleeding within the brain tissue itself.</a:t>
            </a:r>
          </a:p>
        </p:txBody>
      </p:sp>
      <p:sp>
        <p:nvSpPr>
          <p:cNvPr id="3" name="Rectangle 2"/>
          <p:cNvSpPr/>
          <p:nvPr/>
        </p:nvSpPr>
        <p:spPr>
          <a:xfrm>
            <a:off x="901700" y="473148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dirty="0"/>
              <a:t>Intracranial Pressure </a:t>
            </a:r>
            <a:r>
              <a:rPr lang="en-US" altLang="en-US" sz="2000" b="0" dirty="0"/>
              <a:t>(7 of 7)</a:t>
            </a:r>
          </a:p>
        </p:txBody>
      </p:sp>
      <p:sp>
        <p:nvSpPr>
          <p:cNvPr id="58371" name="Rectangle 3"/>
          <p:cNvSpPr>
            <a:spLocks noGrp="1" noChangeArrowheads="1"/>
          </p:cNvSpPr>
          <p:nvPr>
            <p:ph type="body" idx="1"/>
          </p:nvPr>
        </p:nvSpPr>
        <p:spPr/>
        <p:txBody>
          <a:bodyPr rIns="228600"/>
          <a:lstStyle/>
          <a:p>
            <a:pPr>
              <a:spcBef>
                <a:spcPct val="35000"/>
              </a:spcBef>
            </a:pPr>
            <a:r>
              <a:rPr lang="en-US" altLang="en-US" dirty="0"/>
              <a:t>Subarachnoid hemorrhage</a:t>
            </a:r>
          </a:p>
          <a:p>
            <a:pPr lvl="1">
              <a:spcBef>
                <a:spcPct val="35000"/>
              </a:spcBef>
            </a:pPr>
            <a:r>
              <a:rPr lang="en-US" altLang="en-US" dirty="0"/>
              <a:t>Bleeding occurs into the subarachnoid space, where the CSF circulates.</a:t>
            </a:r>
          </a:p>
          <a:p>
            <a:pPr lvl="1">
              <a:spcBef>
                <a:spcPct val="35000"/>
              </a:spcBef>
            </a:pPr>
            <a:r>
              <a:rPr lang="en-US" altLang="en-US" dirty="0"/>
              <a:t>Results in bloody CSF and signs of meningeal irritation</a:t>
            </a:r>
          </a:p>
          <a:p>
            <a:pPr lvl="1">
              <a:spcBef>
                <a:spcPct val="35000"/>
              </a:spcBef>
            </a:pPr>
            <a:r>
              <a:rPr lang="en-US" altLang="en-US" dirty="0"/>
              <a:t>Common causes include trauma or rupture of an aneurysm.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dirty="0"/>
              <a:t>Concussion </a:t>
            </a:r>
            <a:r>
              <a:rPr lang="en-US" altLang="en-US" sz="2000" b="0" dirty="0"/>
              <a:t>(1 of 3)</a:t>
            </a:r>
          </a:p>
        </p:txBody>
      </p:sp>
      <p:sp>
        <p:nvSpPr>
          <p:cNvPr id="59395" name="Content Placeholder 2"/>
          <p:cNvSpPr>
            <a:spLocks noGrp="1"/>
          </p:cNvSpPr>
          <p:nvPr>
            <p:ph type="body" idx="1"/>
          </p:nvPr>
        </p:nvSpPr>
        <p:spPr/>
        <p:txBody>
          <a:bodyPr rIns="228600"/>
          <a:lstStyle/>
          <a:p>
            <a:pPr>
              <a:spcBef>
                <a:spcPct val="35000"/>
              </a:spcBef>
            </a:pPr>
            <a:r>
              <a:rPr lang="en-US" altLang="en-US" dirty="0"/>
              <a:t>A blow to the head or face may cause concussion of the brain.</a:t>
            </a:r>
          </a:p>
          <a:p>
            <a:pPr lvl="1">
              <a:spcBef>
                <a:spcPct val="35000"/>
              </a:spcBef>
            </a:pPr>
            <a:r>
              <a:rPr lang="en-US" altLang="en-US" dirty="0"/>
              <a:t>Closed injury with a temporary loss or alteration of part or all of the brain</a:t>
            </a:r>
            <a:r>
              <a:rPr lang="ja-JP" altLang="en-US" dirty="0"/>
              <a:t>’</a:t>
            </a:r>
            <a:r>
              <a:rPr lang="en-US" altLang="ja-JP" dirty="0"/>
              <a:t>s abilities to function without demonstrable physical damage to the brain</a:t>
            </a:r>
          </a:p>
          <a:p>
            <a:pPr lvl="1">
              <a:spcBef>
                <a:spcPct val="35000"/>
              </a:spcBef>
            </a:pPr>
            <a:r>
              <a:rPr lang="en-US" altLang="en-US" dirty="0"/>
              <a:t>About 90% of patients do not experience a loss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nSpc>
                <a:spcPct val="85000"/>
              </a:lnSpc>
            </a:pPr>
            <a:r>
              <a:rPr lang="en-US" altLang="en-US" dirty="0"/>
              <a:t>Concussion </a:t>
            </a:r>
            <a:r>
              <a:rPr lang="en-US" altLang="en-US" sz="2000" b="0" dirty="0"/>
              <a:t>(2 of 3)</a:t>
            </a:r>
          </a:p>
        </p:txBody>
      </p:sp>
      <p:sp>
        <p:nvSpPr>
          <p:cNvPr id="60419" name="Rectangle 3"/>
          <p:cNvSpPr>
            <a:spLocks noGrp="1" noChangeArrowheads="1"/>
          </p:cNvSpPr>
          <p:nvPr>
            <p:ph type="body" idx="1"/>
          </p:nvPr>
        </p:nvSpPr>
        <p:spPr/>
        <p:txBody>
          <a:bodyPr rIns="228600"/>
          <a:lstStyle/>
          <a:p>
            <a:pPr>
              <a:spcBef>
                <a:spcPct val="35000"/>
              </a:spcBef>
            </a:pPr>
            <a:r>
              <a:rPr lang="en-US" altLang="en-US" dirty="0"/>
              <a:t>A patient with a concussion may be confused or have amnesia.</a:t>
            </a:r>
          </a:p>
          <a:p>
            <a:pPr>
              <a:spcBef>
                <a:spcPct val="35000"/>
              </a:spcBef>
            </a:pPr>
            <a:r>
              <a:rPr lang="en-US" altLang="en-US" dirty="0"/>
              <a:t>Usually a concussion lasts only a short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dirty="0"/>
              <a:t>Concussion </a:t>
            </a:r>
            <a:r>
              <a:rPr lang="en-US" altLang="en-US" sz="2000" b="0" dirty="0"/>
              <a:t>(3 of 3)</a:t>
            </a:r>
          </a:p>
        </p:txBody>
      </p:sp>
      <p:sp>
        <p:nvSpPr>
          <p:cNvPr id="61443" name="Rectangle 3"/>
          <p:cNvSpPr>
            <a:spLocks noGrp="1" noChangeArrowheads="1"/>
          </p:cNvSpPr>
          <p:nvPr>
            <p:ph type="body" idx="1"/>
          </p:nvPr>
        </p:nvSpPr>
        <p:spPr/>
        <p:txBody>
          <a:bodyPr rIns="228600"/>
          <a:lstStyle/>
          <a:p>
            <a:pPr>
              <a:spcBef>
                <a:spcPct val="35000"/>
              </a:spcBef>
            </a:pPr>
            <a:r>
              <a:rPr lang="en-US" altLang="en-US" dirty="0"/>
              <a:t>Ask about these symptoms:</a:t>
            </a:r>
          </a:p>
          <a:p>
            <a:pPr lvl="1">
              <a:spcBef>
                <a:spcPct val="35000"/>
              </a:spcBef>
            </a:pPr>
            <a:r>
              <a:rPr lang="en-US" altLang="en-US" dirty="0"/>
              <a:t>Dizziness</a:t>
            </a:r>
          </a:p>
          <a:p>
            <a:pPr lvl="1">
              <a:spcBef>
                <a:spcPct val="35000"/>
              </a:spcBef>
            </a:pPr>
            <a:r>
              <a:rPr lang="en-US" altLang="en-US" dirty="0"/>
              <a:t>Weakness</a:t>
            </a:r>
          </a:p>
          <a:p>
            <a:pPr lvl="1">
              <a:spcBef>
                <a:spcPct val="35000"/>
              </a:spcBef>
            </a:pPr>
            <a:r>
              <a:rPr lang="en-US" altLang="en-US" dirty="0"/>
              <a:t>Visual changes</a:t>
            </a:r>
          </a:p>
          <a:p>
            <a:pPr lvl="1">
              <a:spcBef>
                <a:spcPct val="35000"/>
              </a:spcBef>
            </a:pPr>
            <a:r>
              <a:rPr lang="en-US" altLang="en-US" dirty="0"/>
              <a:t>Nausea and vomiting</a:t>
            </a:r>
          </a:p>
          <a:p>
            <a:pPr lvl="1">
              <a:spcBef>
                <a:spcPct val="35000"/>
              </a:spcBef>
            </a:pPr>
            <a:r>
              <a:rPr lang="en-US" altLang="en-US" dirty="0"/>
              <a:t>Ringing in the ears</a:t>
            </a:r>
          </a:p>
          <a:p>
            <a:pPr lvl="1">
              <a:spcBef>
                <a:spcPct val="35000"/>
              </a:spcBef>
            </a:pPr>
            <a:r>
              <a:rPr lang="en-US" altLang="en-US" dirty="0"/>
              <a:t>Slurred speech</a:t>
            </a:r>
          </a:p>
          <a:p>
            <a:pPr lvl="1">
              <a:spcBef>
                <a:spcPct val="35000"/>
              </a:spcBef>
            </a:pPr>
            <a:r>
              <a:rPr lang="en-US" altLang="en-US" dirty="0"/>
              <a:t>Inability to focus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dirty="0"/>
              <a:t>Introduction </a:t>
            </a:r>
            <a:r>
              <a:rPr lang="en-US" altLang="en-US" sz="2000" b="0" dirty="0"/>
              <a:t>(1 of 2)</a:t>
            </a:r>
          </a:p>
        </p:txBody>
      </p:sp>
      <p:sp>
        <p:nvSpPr>
          <p:cNvPr id="8195" name="Content Placeholder 2"/>
          <p:cNvSpPr>
            <a:spLocks noGrp="1"/>
          </p:cNvSpPr>
          <p:nvPr>
            <p:ph type="body" idx="1"/>
          </p:nvPr>
        </p:nvSpPr>
        <p:spPr/>
        <p:txBody>
          <a:bodyPr rIns="228600"/>
          <a:lstStyle/>
          <a:p>
            <a:pPr>
              <a:spcBef>
                <a:spcPct val="35000"/>
              </a:spcBef>
            </a:pPr>
            <a:r>
              <a:rPr lang="en-US" altLang="en-US" dirty="0"/>
              <a:t>The nervous system is a complex network of nerve cells that enables all parts of the body to function.</a:t>
            </a:r>
          </a:p>
          <a:p>
            <a:pPr>
              <a:spcBef>
                <a:spcPct val="35000"/>
              </a:spcBef>
            </a:pPr>
            <a:r>
              <a:rPr lang="en-US" altLang="en-US" dirty="0"/>
              <a:t>Includes:</a:t>
            </a:r>
          </a:p>
          <a:p>
            <a:pPr lvl="1">
              <a:spcBef>
                <a:spcPct val="35000"/>
              </a:spcBef>
            </a:pPr>
            <a:r>
              <a:rPr lang="en-US" altLang="en-US" dirty="0"/>
              <a:t>Brain</a:t>
            </a:r>
          </a:p>
          <a:p>
            <a:pPr lvl="1">
              <a:spcBef>
                <a:spcPct val="35000"/>
              </a:spcBef>
            </a:pPr>
            <a:r>
              <a:rPr lang="en-US" altLang="en-US" dirty="0"/>
              <a:t>Spinal cord</a:t>
            </a:r>
          </a:p>
          <a:p>
            <a:pPr lvl="1">
              <a:spcBef>
                <a:spcPct val="35000"/>
              </a:spcBef>
            </a:pPr>
            <a:r>
              <a:rPr lang="en-US" altLang="en-US" dirty="0"/>
              <a:t>Nerves and nerve fibers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pPr>
            <a:r>
              <a:rPr lang="en-US" altLang="en-US" dirty="0"/>
              <a:t>Contusion</a:t>
            </a:r>
          </a:p>
        </p:txBody>
      </p:sp>
      <p:sp>
        <p:nvSpPr>
          <p:cNvPr id="63491" name="Content Placeholder 2"/>
          <p:cNvSpPr>
            <a:spLocks noGrp="1"/>
          </p:cNvSpPr>
          <p:nvPr>
            <p:ph type="body" idx="1"/>
          </p:nvPr>
        </p:nvSpPr>
        <p:spPr/>
        <p:txBody>
          <a:bodyPr rIns="228600"/>
          <a:lstStyle/>
          <a:p>
            <a:pPr>
              <a:spcBef>
                <a:spcPct val="35000"/>
              </a:spcBef>
            </a:pPr>
            <a:r>
              <a:rPr lang="en-US" altLang="en-US" dirty="0"/>
              <a:t>Far more serious than a concussion</a:t>
            </a:r>
          </a:p>
          <a:p>
            <a:pPr>
              <a:spcBef>
                <a:spcPct val="35000"/>
              </a:spcBef>
            </a:pPr>
            <a:r>
              <a:rPr lang="en-US" altLang="en-US" dirty="0"/>
              <a:t>Involves physical injury to brain tissue</a:t>
            </a:r>
          </a:p>
          <a:p>
            <a:pPr>
              <a:spcBef>
                <a:spcPct val="35000"/>
              </a:spcBef>
            </a:pPr>
            <a:r>
              <a:rPr lang="en-US" altLang="en-US" dirty="0"/>
              <a:t>May sustain long-lasting and even permanent damage</a:t>
            </a:r>
          </a:p>
          <a:p>
            <a:pPr>
              <a:spcBef>
                <a:spcPct val="35000"/>
              </a:spcBef>
            </a:pPr>
            <a:r>
              <a:rPr lang="en-US" altLang="en-US" dirty="0"/>
              <a:t>A patient may exhibit any or all of the signs of brain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nSpc>
                <a:spcPct val="85000"/>
              </a:lnSpc>
            </a:pPr>
            <a:r>
              <a:rPr lang="en-US" altLang="en-US" dirty="0"/>
              <a:t>Other Brain Injuries</a:t>
            </a:r>
          </a:p>
        </p:txBody>
      </p:sp>
      <p:sp>
        <p:nvSpPr>
          <p:cNvPr id="64515" name="Rectangle 3"/>
          <p:cNvSpPr>
            <a:spLocks noGrp="1" noChangeArrowheads="1"/>
          </p:cNvSpPr>
          <p:nvPr>
            <p:ph type="body" idx="1"/>
          </p:nvPr>
        </p:nvSpPr>
        <p:spPr/>
        <p:txBody>
          <a:bodyPr rIns="228600"/>
          <a:lstStyle/>
          <a:p>
            <a:pPr>
              <a:spcBef>
                <a:spcPct val="35000"/>
              </a:spcBef>
            </a:pPr>
            <a:r>
              <a:rPr lang="en-US" altLang="en-US" dirty="0"/>
              <a:t>Brain injuries can also arise from medical conditions, such as blood clots or hemorrhages.</a:t>
            </a:r>
          </a:p>
          <a:p>
            <a:pPr>
              <a:spcBef>
                <a:spcPct val="35000"/>
              </a:spcBef>
            </a:pPr>
            <a:r>
              <a:rPr lang="en-US" altLang="en-US" dirty="0"/>
              <a:t>Signs and symptoms of nontraumatic injuries are often the same as those of traumatic brain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pPr>
            <a:r>
              <a:rPr lang="en-US" altLang="en-US" dirty="0"/>
              <a:t>Spine Injuries </a:t>
            </a:r>
            <a:r>
              <a:rPr lang="en-US" altLang="en-US" sz="2000" b="0" dirty="0"/>
              <a:t>(1 of 2)</a:t>
            </a:r>
          </a:p>
        </p:txBody>
      </p:sp>
      <p:sp>
        <p:nvSpPr>
          <p:cNvPr id="65539" name="Content Placeholder 2"/>
          <p:cNvSpPr>
            <a:spLocks noGrp="1"/>
          </p:cNvSpPr>
          <p:nvPr>
            <p:ph type="body" idx="1"/>
          </p:nvPr>
        </p:nvSpPr>
        <p:spPr/>
        <p:txBody>
          <a:bodyPr rIns="228600"/>
          <a:lstStyle/>
          <a:p>
            <a:pPr>
              <a:spcBef>
                <a:spcPct val="35000"/>
              </a:spcBef>
            </a:pPr>
            <a:r>
              <a:rPr lang="en-US" altLang="en-US" dirty="0"/>
              <a:t>Compression injuries can result from a fall.</a:t>
            </a:r>
          </a:p>
          <a:p>
            <a:pPr lvl="1">
              <a:spcBef>
                <a:spcPct val="35000"/>
              </a:spcBef>
            </a:pPr>
            <a:r>
              <a:rPr lang="en-US" altLang="en-US" dirty="0"/>
              <a:t>Forces that compress the patient’s vertebral body can cause herniation of disks. </a:t>
            </a:r>
          </a:p>
          <a:p>
            <a:pPr>
              <a:spcBef>
                <a:spcPct val="35000"/>
              </a:spcBef>
            </a:pPr>
            <a:r>
              <a:rPr lang="en-US" altLang="en-US" dirty="0"/>
              <a:t>Motor vehicle crashes can overextend the spine.</a:t>
            </a:r>
          </a:p>
          <a:p>
            <a:pPr>
              <a:spcBef>
                <a:spcPct val="35000"/>
              </a:spcBef>
            </a:pPr>
            <a:r>
              <a:rPr lang="en-US" altLang="en-US" dirty="0"/>
              <a:t>Rotation-flexion injuries of the spine result from rapid acceleration forces. </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pPr>
            <a:r>
              <a:rPr lang="en-US" altLang="en-US" dirty="0"/>
              <a:t>Spine Injuries </a:t>
            </a:r>
            <a:r>
              <a:rPr lang="en-US" altLang="en-US" sz="2000" b="0" dirty="0"/>
              <a:t>(2 of 2)</a:t>
            </a:r>
          </a:p>
        </p:txBody>
      </p:sp>
      <p:sp>
        <p:nvSpPr>
          <p:cNvPr id="66563" name="Content Placeholder 2"/>
          <p:cNvSpPr>
            <a:spLocks noGrp="1"/>
          </p:cNvSpPr>
          <p:nvPr>
            <p:ph type="body" idx="1"/>
          </p:nvPr>
        </p:nvSpPr>
        <p:spPr/>
        <p:txBody>
          <a:bodyPr rIns="228600"/>
          <a:lstStyle/>
          <a:p>
            <a:pPr>
              <a:spcBef>
                <a:spcPct val="35000"/>
              </a:spcBef>
            </a:pPr>
            <a:r>
              <a:rPr lang="en-US" altLang="en-US" dirty="0"/>
              <a:t>When the spine is pulled along its length (hyperextension), it can cause fractures.</a:t>
            </a:r>
          </a:p>
          <a:p>
            <a:pPr>
              <a:spcBef>
                <a:spcPct val="35000"/>
              </a:spcBef>
            </a:pPr>
            <a:r>
              <a:rPr lang="en-US" altLang="en-US" dirty="0"/>
              <a:t>Any one of these unnatural motions, as well as excessive lateral bending, can result in fractures or neurologic deficit. </a:t>
            </a:r>
          </a:p>
          <a:p>
            <a:pPr>
              <a:spcBef>
                <a:spcPct val="35000"/>
              </a:spcBef>
            </a:pPr>
            <a:r>
              <a:rPr lang="en-US" altLang="en-US" dirty="0"/>
              <a:t>When bones of the spine are altered from traumatic forces, they can fracture or move out of place. </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dirty="0"/>
              <a:t>Patient Assessment </a:t>
            </a:r>
            <a:r>
              <a:rPr lang="en-US" altLang="en-US" sz="2000" b="0" dirty="0"/>
              <a:t>(1 of 2)</a:t>
            </a:r>
          </a:p>
        </p:txBody>
      </p:sp>
      <p:sp>
        <p:nvSpPr>
          <p:cNvPr id="67587" name="Content Placeholder 2"/>
          <p:cNvSpPr>
            <a:spLocks noGrp="1"/>
          </p:cNvSpPr>
          <p:nvPr>
            <p:ph type="body" idx="1"/>
          </p:nvPr>
        </p:nvSpPr>
        <p:spPr/>
        <p:txBody>
          <a:bodyPr rIns="228600"/>
          <a:lstStyle/>
          <a:p>
            <a:pPr>
              <a:spcBef>
                <a:spcPct val="35000"/>
              </a:spcBef>
            </a:pPr>
            <a:r>
              <a:rPr lang="en-US" altLang="en-US" dirty="0"/>
              <a:t>Always suspect a possible head or spinal injury with:</a:t>
            </a:r>
          </a:p>
          <a:p>
            <a:pPr lvl="1">
              <a:spcBef>
                <a:spcPct val="35000"/>
              </a:spcBef>
            </a:pPr>
            <a:r>
              <a:rPr lang="en-US" altLang="en-US" dirty="0"/>
              <a:t>Motor vehicle collisions</a:t>
            </a:r>
          </a:p>
          <a:p>
            <a:pPr lvl="1">
              <a:spcBef>
                <a:spcPct val="35000"/>
              </a:spcBef>
            </a:pPr>
            <a:r>
              <a:rPr lang="en-US" altLang="en-US" dirty="0"/>
              <a:t>Pedestrian–motor vehicle collisions</a:t>
            </a:r>
          </a:p>
          <a:p>
            <a:pPr lvl="1">
              <a:spcBef>
                <a:spcPct val="35000"/>
              </a:spcBef>
            </a:pPr>
            <a:r>
              <a:rPr lang="en-US" altLang="en-US" dirty="0"/>
              <a:t>Falls</a:t>
            </a:r>
          </a:p>
          <a:p>
            <a:pPr lvl="1">
              <a:spcBef>
                <a:spcPct val="35000"/>
              </a:spcBef>
            </a:pPr>
            <a:r>
              <a:rPr lang="en-US" altLang="en-US" dirty="0"/>
              <a:t>Blunt trauma</a:t>
            </a:r>
          </a:p>
          <a:p>
            <a:pPr lvl="1">
              <a:spcBef>
                <a:spcPct val="35000"/>
              </a:spcBef>
            </a:pPr>
            <a:r>
              <a:rPr lang="en-US" altLang="en-US" dirty="0"/>
              <a:t>Penetrating trauma to the head, neck, back, or torso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Patient Assessment </a:t>
            </a:r>
            <a:r>
              <a:rPr lang="en-US" altLang="en-US" sz="2000" b="0" dirty="0"/>
              <a:t>(2 of 2)</a:t>
            </a:r>
          </a:p>
        </p:txBody>
      </p:sp>
      <p:sp>
        <p:nvSpPr>
          <p:cNvPr id="68611" name="Content Placeholder 2"/>
          <p:cNvSpPr>
            <a:spLocks noGrp="1"/>
          </p:cNvSpPr>
          <p:nvPr>
            <p:ph type="body" idx="1"/>
          </p:nvPr>
        </p:nvSpPr>
        <p:spPr/>
        <p:txBody>
          <a:bodyPr rIns="228600"/>
          <a:lstStyle/>
          <a:p>
            <a:pPr>
              <a:spcBef>
                <a:spcPct val="35000"/>
              </a:spcBef>
            </a:pPr>
            <a:r>
              <a:rPr lang="en-US" altLang="en-US" dirty="0"/>
              <a:t>Always suspect a possible head or spinal injury with (cont</a:t>
            </a:r>
            <a:r>
              <a:rPr lang="ja-JP" altLang="en-US" dirty="0"/>
              <a:t>’</a:t>
            </a:r>
            <a:r>
              <a:rPr lang="en-US" altLang="ja-JP" dirty="0"/>
              <a:t>d):</a:t>
            </a:r>
          </a:p>
          <a:p>
            <a:pPr lvl="1">
              <a:spcBef>
                <a:spcPct val="35000"/>
              </a:spcBef>
            </a:pPr>
            <a:r>
              <a:rPr lang="en-US" altLang="en-US" dirty="0"/>
              <a:t>Rapid deceleration injuries</a:t>
            </a:r>
          </a:p>
          <a:p>
            <a:pPr lvl="1">
              <a:spcBef>
                <a:spcPct val="35000"/>
              </a:spcBef>
            </a:pPr>
            <a:r>
              <a:rPr lang="en-US" altLang="en-US" dirty="0"/>
              <a:t>Hangings</a:t>
            </a:r>
          </a:p>
          <a:p>
            <a:pPr lvl="1">
              <a:spcBef>
                <a:spcPct val="35000"/>
              </a:spcBef>
            </a:pPr>
            <a:r>
              <a:rPr lang="en-US" altLang="en-US" dirty="0"/>
              <a:t>Axial loading injuries </a:t>
            </a:r>
          </a:p>
          <a:p>
            <a:pPr lvl="1">
              <a:spcBef>
                <a:spcPct val="35000"/>
              </a:spcBef>
            </a:pPr>
            <a:r>
              <a:rPr lang="en-US" altLang="en-US" dirty="0"/>
              <a:t>Diving accidents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dirty="0"/>
              <a:t>Scene Size-up </a:t>
            </a:r>
            <a:r>
              <a:rPr lang="en-US" altLang="en-US" sz="2000" b="0" dirty="0"/>
              <a:t>(1 of 2) </a:t>
            </a:r>
          </a:p>
        </p:txBody>
      </p:sp>
      <p:sp>
        <p:nvSpPr>
          <p:cNvPr id="69635"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Evaluate every scene for hazards to your health and the health of your team or bystanders.</a:t>
            </a:r>
          </a:p>
          <a:p>
            <a:pPr lvl="1">
              <a:spcBef>
                <a:spcPct val="35000"/>
              </a:spcBef>
            </a:pPr>
            <a:r>
              <a:rPr lang="en-US" altLang="en-US" dirty="0"/>
              <a:t>Be prepared with appropriate standard precautions.</a:t>
            </a:r>
          </a:p>
          <a:p>
            <a:pPr lvl="1">
              <a:spcBef>
                <a:spcPct val="35000"/>
              </a:spcBef>
            </a:pPr>
            <a:r>
              <a:rPr lang="en-US" altLang="en-US" dirty="0"/>
              <a:t>Call for ALS as soon as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dirty="0"/>
              <a:t>Scene Size-up </a:t>
            </a:r>
            <a:r>
              <a:rPr lang="en-US" altLang="en-US" sz="2000" b="0" dirty="0"/>
              <a:t>(2 of 2)</a:t>
            </a:r>
          </a:p>
        </p:txBody>
      </p:sp>
      <p:sp>
        <p:nvSpPr>
          <p:cNvPr id="70659" name="Rectangle 3"/>
          <p:cNvSpPr>
            <a:spLocks noGrp="1" noChangeArrowheads="1"/>
          </p:cNvSpPr>
          <p:nvPr>
            <p:ph type="body" idx="1"/>
          </p:nvPr>
        </p:nvSpPr>
        <p:spPr/>
        <p:txBody>
          <a:bodyPr rIns="228600"/>
          <a:lstStyle/>
          <a:p>
            <a:pPr>
              <a:spcBef>
                <a:spcPct val="35000"/>
              </a:spcBef>
            </a:pPr>
            <a:r>
              <a:rPr lang="en-US" altLang="en-US" dirty="0"/>
              <a:t>Mechanism of injury/nature of illness</a:t>
            </a:r>
          </a:p>
          <a:p>
            <a:pPr lvl="1">
              <a:spcBef>
                <a:spcPct val="35000"/>
              </a:spcBef>
            </a:pPr>
            <a:r>
              <a:rPr lang="en-US" altLang="en-US" dirty="0"/>
              <a:t>Look for indicators of the MOI.</a:t>
            </a:r>
          </a:p>
          <a:p>
            <a:pPr lvl="1">
              <a:spcBef>
                <a:spcPct val="35000"/>
              </a:spcBef>
            </a:pPr>
            <a:r>
              <a:rPr lang="en-US" altLang="en-US" dirty="0"/>
              <a:t>Consider how the MOI produced the injuries expected.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Primary Assessment </a:t>
            </a:r>
            <a:r>
              <a:rPr lang="en-US" altLang="en-US" sz="2000" b="0" dirty="0"/>
              <a:t>(1 of 10)</a:t>
            </a:r>
          </a:p>
        </p:txBody>
      </p:sp>
      <p:sp>
        <p:nvSpPr>
          <p:cNvPr id="71683" name="Content Placeholder 2"/>
          <p:cNvSpPr>
            <a:spLocks noGrp="1"/>
          </p:cNvSpPr>
          <p:nvPr>
            <p:ph type="body" idx="1"/>
          </p:nvPr>
        </p:nvSpPr>
        <p:spPr/>
        <p:txBody>
          <a:bodyPr rIns="228600"/>
          <a:lstStyle/>
          <a:p>
            <a:pPr>
              <a:spcBef>
                <a:spcPct val="35000"/>
              </a:spcBef>
            </a:pPr>
            <a:r>
              <a:rPr lang="en-US" altLang="en-US" dirty="0"/>
              <a:t>Focus on identifying and managing life-threatening concerns.</a:t>
            </a:r>
          </a:p>
          <a:p>
            <a:pPr>
              <a:spcBef>
                <a:spcPct val="35000"/>
              </a:spcBef>
            </a:pPr>
            <a:r>
              <a:rPr lang="en-US" altLang="en-US" dirty="0"/>
              <a:t>Reduction of on-scene time and recognition of a critical patient increase the patient’s chances for survival or a reduction in the amount of irreversible damage.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10)</a:t>
            </a:r>
          </a:p>
        </p:txBody>
      </p:sp>
      <p:sp>
        <p:nvSpPr>
          <p:cNvPr id="140291" name="Rectangle 3"/>
          <p:cNvSpPr>
            <a:spLocks noGrp="1" noChangeArrowheads="1"/>
          </p:cNvSpPr>
          <p:nvPr>
            <p:ph type="body" idx="1"/>
          </p:nvPr>
        </p:nvSpPr>
        <p:spPr/>
        <p:txBody>
          <a:bodyPr rIns="228600"/>
          <a:lstStyle/>
          <a:p>
            <a:pPr>
              <a:spcBef>
                <a:spcPct val="35000"/>
              </a:spcBef>
              <a:defRPr/>
            </a:pPr>
            <a:r>
              <a:rPr lang="en-US" dirty="0"/>
              <a:t>Spinal immobilization considerations</a:t>
            </a:r>
          </a:p>
          <a:p>
            <a:pPr lvl="1">
              <a:defRPr/>
            </a:pPr>
            <a:r>
              <a:rPr lang="en-US" dirty="0"/>
              <a:t>Assess the patient in the position found. </a:t>
            </a:r>
          </a:p>
          <a:p>
            <a:pPr lvl="1">
              <a:defRPr/>
            </a:pPr>
            <a:r>
              <a:rPr lang="en-US" dirty="0"/>
              <a:t>Determine whether or not a cervical collar needs to be applied. </a:t>
            </a:r>
          </a:p>
          <a:p>
            <a:pPr lvl="1">
              <a:defRPr/>
            </a:pPr>
            <a:r>
              <a:rPr lang="en-US" dirty="0"/>
              <a:t>Assess the scene to determine the risk of injury.</a:t>
            </a:r>
          </a:p>
          <a:p>
            <a:pPr lvl="1">
              <a:defRPr/>
            </a:pPr>
            <a:r>
              <a:rPr lang="en-US" dirty="0"/>
              <a:t>Form a general impression based on level of consciousness and chief complaint.</a:t>
            </a:r>
          </a:p>
          <a:p>
            <a:pPr marL="0" indent="0">
              <a:spcBef>
                <a:spcPct val="35000"/>
              </a:spcBef>
              <a:buFontTx/>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Introduction </a:t>
            </a:r>
            <a:r>
              <a:rPr lang="en-US" altLang="en-US" sz="2000" b="0" dirty="0"/>
              <a:t>(2 of 2)</a:t>
            </a:r>
          </a:p>
        </p:txBody>
      </p:sp>
      <p:sp>
        <p:nvSpPr>
          <p:cNvPr id="9219" name="Content Placeholder 2"/>
          <p:cNvSpPr>
            <a:spLocks noGrp="1"/>
          </p:cNvSpPr>
          <p:nvPr>
            <p:ph type="body" idx="1"/>
          </p:nvPr>
        </p:nvSpPr>
        <p:spPr/>
        <p:txBody>
          <a:bodyPr rIns="228600"/>
          <a:lstStyle/>
          <a:p>
            <a:pPr>
              <a:spcBef>
                <a:spcPct val="35000"/>
              </a:spcBef>
            </a:pPr>
            <a:r>
              <a:rPr lang="en-US" altLang="en-US" dirty="0"/>
              <a:t>The nervous system is well protected.</a:t>
            </a:r>
          </a:p>
          <a:p>
            <a:pPr lvl="1">
              <a:spcBef>
                <a:spcPct val="35000"/>
              </a:spcBef>
            </a:pPr>
            <a:r>
              <a:rPr lang="en-US" altLang="en-US" dirty="0"/>
              <a:t>The brain is protected by the skull.</a:t>
            </a:r>
          </a:p>
          <a:p>
            <a:pPr lvl="1">
              <a:spcBef>
                <a:spcPct val="35000"/>
              </a:spcBef>
            </a:pPr>
            <a:r>
              <a:rPr lang="en-US" altLang="en-US" dirty="0"/>
              <a:t>The spinal cord is protected by the spinal canal.</a:t>
            </a:r>
          </a:p>
          <a:p>
            <a:pPr>
              <a:spcBef>
                <a:spcPct val="35000"/>
              </a:spcBef>
            </a:pPr>
            <a:r>
              <a:rPr lang="en-US" altLang="en-US" dirty="0"/>
              <a:t>Despite this protection, serious injuries can damage the nervous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(3 of 10)</a:t>
            </a:r>
          </a:p>
        </p:txBody>
      </p:sp>
      <p:sp>
        <p:nvSpPr>
          <p:cNvPr id="73731" name="Rectangle 3"/>
          <p:cNvSpPr>
            <a:spLocks noGrp="1" noChangeArrowheads="1"/>
          </p:cNvSpPr>
          <p:nvPr>
            <p:ph type="body" idx="1"/>
          </p:nvPr>
        </p:nvSpPr>
        <p:spPr/>
        <p:txBody>
          <a:bodyPr rIns="228600"/>
          <a:lstStyle/>
          <a:p>
            <a:r>
              <a:rPr lang="en-US" altLang="en-US" dirty="0"/>
              <a:t>The backboard often places the patient in an anatomically incorrect position for a long period of time. </a:t>
            </a:r>
          </a:p>
          <a:p>
            <a:pPr lvl="1"/>
            <a:r>
              <a:rPr lang="en-US" altLang="en-US" dirty="0"/>
              <a:t>Circulation to areas of skin may become compromised.</a:t>
            </a:r>
          </a:p>
          <a:p>
            <a:pPr lvl="1"/>
            <a:r>
              <a:rPr lang="en-US" altLang="en-US" dirty="0"/>
              <a:t>Some patients could experience respiratory compromise while lying flat. </a:t>
            </a:r>
          </a:p>
          <a:p>
            <a:pPr lvl="1"/>
            <a:r>
              <a:rPr lang="en-US" altLang="en-US" dirty="0"/>
              <a:t>Try to minimize the amount of time a patient is on a backboard.</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(4 of 10)</a:t>
            </a:r>
          </a:p>
        </p:txBody>
      </p:sp>
      <p:sp>
        <p:nvSpPr>
          <p:cNvPr id="74755" name="Rectangle 3"/>
          <p:cNvSpPr>
            <a:spLocks noGrp="1" noChangeArrowheads="1"/>
          </p:cNvSpPr>
          <p:nvPr>
            <p:ph type="body" idx="1"/>
          </p:nvPr>
        </p:nvSpPr>
        <p:spPr/>
        <p:txBody>
          <a:bodyPr rIns="228600"/>
          <a:lstStyle/>
          <a:p>
            <a:r>
              <a:rPr lang="en-US" altLang="en-US" dirty="0"/>
              <a:t>Cervical collar</a:t>
            </a:r>
          </a:p>
          <a:p>
            <a:pPr lvl="1"/>
            <a:r>
              <a:rPr lang="en-US" altLang="en-US" dirty="0"/>
              <a:t>Helps maintain spinal motion restriction </a:t>
            </a:r>
          </a:p>
          <a:p>
            <a:pPr lvl="1"/>
            <a:r>
              <a:rPr lang="en-US" altLang="en-US" dirty="0"/>
              <a:t>The best time to apply the cervical collar depends on the patient’s injuries. </a:t>
            </a:r>
          </a:p>
          <a:p>
            <a:pPr lvl="1"/>
            <a:r>
              <a:rPr lang="en-US" altLang="en-US" dirty="0"/>
              <a:t>Once the cervical collar is on, do not remove it unless it causes a problem with maintaining the airway.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(5 of 10)</a:t>
            </a:r>
          </a:p>
        </p:txBody>
      </p:sp>
      <p:sp>
        <p:nvSpPr>
          <p:cNvPr id="75779" name="Rectangle 3"/>
          <p:cNvSpPr>
            <a:spLocks noGrp="1" noChangeArrowheads="1"/>
          </p:cNvSpPr>
          <p:nvPr>
            <p:ph type="body" idx="1"/>
          </p:nvPr>
        </p:nvSpPr>
        <p:spPr/>
        <p:txBody>
          <a:bodyPr rIns="228600"/>
          <a:lstStyle/>
          <a:p>
            <a:pPr>
              <a:spcBef>
                <a:spcPct val="35000"/>
              </a:spcBef>
            </a:pPr>
            <a:r>
              <a:rPr lang="en-US" altLang="en-US" dirty="0"/>
              <a:t>Assessing for signs and symptoms of a head or spine injury </a:t>
            </a:r>
          </a:p>
          <a:p>
            <a:pPr lvl="1">
              <a:spcBef>
                <a:spcPct val="35000"/>
              </a:spcBef>
            </a:pPr>
            <a:r>
              <a:rPr lang="en-US" altLang="en-US" dirty="0"/>
              <a:t>Ask about the chief complaint.</a:t>
            </a:r>
          </a:p>
          <a:p>
            <a:pPr lvl="1">
              <a:spcBef>
                <a:spcPct val="35000"/>
              </a:spcBef>
            </a:pPr>
            <a:r>
              <a:rPr lang="en-US" altLang="en-US" dirty="0"/>
              <a:t>Confused or slurred speech, repetitive questioning, or amnesia in responsive patients are good indications of a head injury.</a:t>
            </a:r>
          </a:p>
          <a:p>
            <a:pPr lvl="1">
              <a:spcBef>
                <a:spcPct val="35000"/>
              </a:spcBef>
            </a:pPr>
            <a:r>
              <a:rPr lang="en-US" altLang="en-US" dirty="0"/>
              <a:t>In the setting of trauma, assume your patient has a head injury until your assessment proves otherwise. </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(6 of 10)</a:t>
            </a:r>
          </a:p>
        </p:txBody>
      </p:sp>
      <p:sp>
        <p:nvSpPr>
          <p:cNvPr id="76803" name="Rectangle 3"/>
          <p:cNvSpPr>
            <a:spLocks noGrp="1" noChangeArrowheads="1"/>
          </p:cNvSpPr>
          <p:nvPr>
            <p:ph type="body" idx="1"/>
          </p:nvPr>
        </p:nvSpPr>
        <p:spPr/>
        <p:txBody>
          <a:bodyPr rIns="228600"/>
          <a:lstStyle/>
          <a:p>
            <a:pPr>
              <a:spcBef>
                <a:spcPct val="35000"/>
              </a:spcBef>
            </a:pPr>
            <a:r>
              <a:rPr lang="en-US" altLang="en-US" dirty="0"/>
              <a:t>Assessing for signs and symptoms of a head or spine injury (cont</a:t>
            </a:r>
            <a:r>
              <a:rPr lang="ja-JP" altLang="en-US" dirty="0"/>
              <a:t>’</a:t>
            </a:r>
            <a:r>
              <a:rPr lang="en-US" altLang="ja-JP" dirty="0"/>
              <a:t>d)</a:t>
            </a:r>
          </a:p>
          <a:p>
            <a:pPr lvl="1">
              <a:spcBef>
                <a:spcPts val="900"/>
              </a:spcBef>
            </a:pPr>
            <a:r>
              <a:rPr lang="en-US" altLang="en-US" dirty="0"/>
              <a:t>Unresponsive trauma patients should be assumed to have a spinal injury. </a:t>
            </a:r>
          </a:p>
          <a:p>
            <a:pPr lvl="1">
              <a:spcBef>
                <a:spcPts val="900"/>
              </a:spcBef>
            </a:pPr>
            <a:r>
              <a:rPr lang="en-US" altLang="en-US" dirty="0"/>
              <a:t>Patients with a decreased level of responsiveness should be considered to have a spinal injury based on their chief complaint.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(7 of 10)</a:t>
            </a:r>
          </a:p>
        </p:txBody>
      </p:sp>
      <p:sp>
        <p:nvSpPr>
          <p:cNvPr id="77827" name="Rectangle 3"/>
          <p:cNvSpPr>
            <a:spLocks noGrp="1" noChangeArrowheads="1"/>
          </p:cNvSpPr>
          <p:nvPr>
            <p:ph type="body" idx="1"/>
          </p:nvPr>
        </p:nvSpPr>
        <p:spPr/>
        <p:txBody>
          <a:bodyPr rIns="228600"/>
          <a:lstStyle/>
          <a:p>
            <a:pPr>
              <a:spcBef>
                <a:spcPct val="35000"/>
              </a:spcBef>
            </a:pPr>
            <a:r>
              <a:rPr lang="en-US" altLang="en-US" dirty="0"/>
              <a:t>Airway, breathing, and circulation considerations</a:t>
            </a:r>
          </a:p>
          <a:p>
            <a:pPr lvl="1">
              <a:spcBef>
                <a:spcPct val="35000"/>
              </a:spcBef>
            </a:pPr>
            <a:r>
              <a:rPr lang="en-US" altLang="en-US" dirty="0"/>
              <a:t>Use a jaw-thrust maneuver to open the airway.</a:t>
            </a:r>
          </a:p>
          <a:p>
            <a:pPr lvl="1">
              <a:spcBef>
                <a:spcPct val="35000"/>
              </a:spcBef>
            </a:pPr>
            <a:r>
              <a:rPr lang="en-US" altLang="en-US" dirty="0"/>
              <a:t>If the jaw-thrust maneuver is ineffective, use the head tilt–chin lift maneuver as a last resort.</a:t>
            </a:r>
          </a:p>
          <a:p>
            <a:pPr lvl="1">
              <a:spcBef>
                <a:spcPct val="35000"/>
              </a:spcBef>
            </a:pPr>
            <a:r>
              <a:rPr lang="en-US" altLang="en-US" dirty="0"/>
              <a:t>Vomiting may occur in the patient with a head injury.</a:t>
            </a:r>
          </a:p>
          <a:p>
            <a:pPr lvl="1">
              <a:spcBef>
                <a:spcPct val="35000"/>
              </a:spcBef>
            </a:pPr>
            <a:r>
              <a:rPr lang="en-US" altLang="en-US" dirty="0"/>
              <a:t>Irregular breathing may result from increased ICP.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(8 of 10)</a:t>
            </a:r>
          </a:p>
        </p:txBody>
      </p:sp>
      <p:sp>
        <p:nvSpPr>
          <p:cNvPr id="78851" name="Rectangle 3"/>
          <p:cNvSpPr>
            <a:spLocks noGrp="1" noChangeArrowheads="1"/>
          </p:cNvSpPr>
          <p:nvPr>
            <p:ph type="body" idx="1"/>
          </p:nvPr>
        </p:nvSpPr>
        <p:spPr/>
        <p:txBody>
          <a:bodyPr rIns="228600"/>
          <a:lstStyle/>
          <a:p>
            <a:pPr>
              <a:spcBef>
                <a:spcPct val="35000"/>
              </a:spcBef>
            </a:pPr>
            <a:r>
              <a:rPr lang="en-US" altLang="en-US" dirty="0"/>
              <a:t>Airway, breathing, and circulation considerations (cont</a:t>
            </a:r>
            <a:r>
              <a:rPr lang="ja-JP" altLang="en-US" dirty="0"/>
              <a:t>’</a:t>
            </a:r>
            <a:r>
              <a:rPr lang="en-US" altLang="ja-JP" dirty="0"/>
              <a:t>d)</a:t>
            </a:r>
          </a:p>
          <a:p>
            <a:pPr lvl="1">
              <a:spcBef>
                <a:spcPts val="840"/>
              </a:spcBef>
            </a:pPr>
            <a:r>
              <a:rPr lang="en-US" altLang="en-US" dirty="0"/>
              <a:t>Oxygen is always indicated for patients with head and spinal injuries.</a:t>
            </a:r>
          </a:p>
          <a:p>
            <a:pPr lvl="1">
              <a:spcBef>
                <a:spcPts val="840"/>
              </a:spcBef>
            </a:pPr>
            <a:r>
              <a:rPr lang="en-US" altLang="en-US" dirty="0"/>
              <a:t>Pulse oximeter values should be maintained above 90%.</a:t>
            </a:r>
          </a:p>
          <a:p>
            <a:pPr lvl="1">
              <a:spcBef>
                <a:spcPts val="840"/>
              </a:spcBef>
            </a:pPr>
            <a:r>
              <a:rPr lang="en-US" altLang="en-US" dirty="0"/>
              <a:t>Hyperventilation should be reserved for specific conditions.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(9 of 10)</a:t>
            </a:r>
          </a:p>
        </p:txBody>
      </p:sp>
      <p:sp>
        <p:nvSpPr>
          <p:cNvPr id="79875" name="Rectangle 3"/>
          <p:cNvSpPr>
            <a:spLocks noGrp="1" noChangeArrowheads="1"/>
          </p:cNvSpPr>
          <p:nvPr>
            <p:ph type="body" idx="1"/>
          </p:nvPr>
        </p:nvSpPr>
        <p:spPr/>
        <p:txBody>
          <a:bodyPr rIns="228600"/>
          <a:lstStyle/>
          <a:p>
            <a:pPr>
              <a:spcBef>
                <a:spcPct val="35000"/>
              </a:spcBef>
            </a:pPr>
            <a:r>
              <a:rPr lang="en-US" altLang="en-US" dirty="0"/>
              <a:t>Airway, breathing, and circulation considerations (cont</a:t>
            </a:r>
            <a:r>
              <a:rPr lang="ja-JP" altLang="en-US" dirty="0"/>
              <a:t>’</a:t>
            </a:r>
            <a:r>
              <a:rPr lang="en-US" altLang="ja-JP" dirty="0"/>
              <a:t>d)</a:t>
            </a:r>
          </a:p>
          <a:p>
            <a:pPr lvl="1">
              <a:spcBef>
                <a:spcPct val="35000"/>
              </a:spcBef>
            </a:pPr>
            <a:r>
              <a:rPr lang="en-US" altLang="en-US" dirty="0"/>
              <a:t>A pulse that is too slow in the setting of a head injury can indicate a serious condition.</a:t>
            </a:r>
          </a:p>
          <a:p>
            <a:pPr lvl="1">
              <a:spcBef>
                <a:spcPct val="35000"/>
              </a:spcBef>
            </a:pPr>
            <a:r>
              <a:rPr lang="en-US" altLang="en-US" dirty="0"/>
              <a:t>A single episode of hypoperfusion in a patient with a head injury can lead to significant brain damage and even death.</a:t>
            </a:r>
          </a:p>
          <a:p>
            <a:pPr lvl="1">
              <a:spcBef>
                <a:spcPct val="35000"/>
              </a:spcBef>
            </a:pPr>
            <a:r>
              <a:rPr lang="en-US" altLang="en-US" dirty="0"/>
              <a:t>Assess for signs and symptoms of shock.</a:t>
            </a:r>
          </a:p>
          <a:p>
            <a:pPr lvl="1">
              <a:spcBef>
                <a:spcPct val="35000"/>
              </a:spcBef>
            </a:pPr>
            <a:r>
              <a:rPr lang="en-US" altLang="en-US" dirty="0"/>
              <a:t>Control bleeding.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(10 of 10)</a:t>
            </a:r>
          </a:p>
        </p:txBody>
      </p:sp>
      <p:sp>
        <p:nvSpPr>
          <p:cNvPr id="80899" name="Rectangle 3"/>
          <p:cNvSpPr>
            <a:spLocks noGrp="1" noChangeArrowheads="1"/>
          </p:cNvSpPr>
          <p:nvPr>
            <p:ph type="body" idx="1"/>
          </p:nvPr>
        </p:nvSpPr>
        <p:spPr/>
        <p:txBody>
          <a:bodyPr rIns="228600"/>
          <a:lstStyle/>
          <a:p>
            <a:pPr>
              <a:spcBef>
                <a:spcPct val="35000"/>
              </a:spcBef>
            </a:pPr>
            <a:r>
              <a:rPr lang="en-US" altLang="en-US" dirty="0"/>
              <a:t>Manner of transport</a:t>
            </a:r>
          </a:p>
          <a:p>
            <a:pPr lvl="1">
              <a:spcBef>
                <a:spcPct val="35000"/>
              </a:spcBef>
            </a:pPr>
            <a:r>
              <a:rPr lang="en-US" altLang="en-US" dirty="0"/>
              <a:t>Patients with impaired airways, open head wounds, or abnormal vital signs may need to be rapidly extracted from a motor vehicle and transported.</a:t>
            </a:r>
          </a:p>
          <a:p>
            <a:pPr lvl="1">
              <a:spcBef>
                <a:spcPct val="35000"/>
              </a:spcBef>
            </a:pPr>
            <a:r>
              <a:rPr lang="en-US" altLang="en-US" dirty="0"/>
              <a:t>Ensuring a patent airway and providing supplemental oxygen is paramount.</a:t>
            </a:r>
          </a:p>
          <a:p>
            <a:pPr lvl="1">
              <a:spcBef>
                <a:spcPct val="35000"/>
              </a:spcBef>
            </a:pPr>
            <a:r>
              <a:rPr lang="en-US" altLang="en-US" dirty="0"/>
              <a:t>Suction should be readily available.</a:t>
            </a:r>
          </a:p>
          <a:p>
            <a:pPr lvl="1">
              <a:spcBef>
                <a:spcPct val="35000"/>
              </a:spcBef>
            </a:pPr>
            <a:r>
              <a:rPr lang="en-US" altLang="en-US" dirty="0"/>
              <a:t>Maintain immobilization of the spine.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nSpc>
                <a:spcPct val="85000"/>
              </a:lnSpc>
            </a:pPr>
            <a:r>
              <a:rPr lang="en-US" altLang="en-US" dirty="0"/>
              <a:t>History Taking</a:t>
            </a:r>
          </a:p>
        </p:txBody>
      </p:sp>
      <p:sp>
        <p:nvSpPr>
          <p:cNvPr id="81923" name="Content Placeholder 2"/>
          <p:cNvSpPr>
            <a:spLocks noGrp="1"/>
          </p:cNvSpPr>
          <p:nvPr>
            <p:ph type="body" idx="1"/>
          </p:nvPr>
        </p:nvSpPr>
        <p:spPr/>
        <p:txBody>
          <a:bodyPr rIns="228600"/>
          <a:lstStyle/>
          <a:p>
            <a:pPr>
              <a:spcBef>
                <a:spcPct val="35000"/>
              </a:spcBef>
            </a:pPr>
            <a:r>
              <a:rPr lang="en-US" altLang="en-US" dirty="0"/>
              <a:t>Investigate the chief complaint.</a:t>
            </a:r>
          </a:p>
          <a:p>
            <a:pPr lvl="1">
              <a:spcBef>
                <a:spcPct val="35000"/>
              </a:spcBef>
            </a:pPr>
            <a:r>
              <a:rPr lang="en-US" altLang="en-US" dirty="0"/>
              <a:t>Obtain a medical history and be alert for injury-specific signs and symptoms</a:t>
            </a:r>
            <a:r>
              <a:rPr lang="en-US" altLang="en-US" dirty="0">
                <a:solidFill>
                  <a:srgbClr val="3C4743"/>
                </a:solidFill>
              </a:rPr>
              <a:t>.</a:t>
            </a:r>
          </a:p>
          <a:p>
            <a:pPr lvl="1">
              <a:spcBef>
                <a:spcPct val="35000"/>
              </a:spcBef>
            </a:pPr>
            <a:r>
              <a:rPr lang="en-US" altLang="en-US" dirty="0"/>
              <a:t>Using OPQRST may provide some background on isolated extremity injuries.</a:t>
            </a:r>
          </a:p>
          <a:p>
            <a:pPr lvl="1">
              <a:spcBef>
                <a:spcPct val="35000"/>
              </a:spcBef>
            </a:pPr>
            <a:r>
              <a:rPr lang="en-US" altLang="en-US" dirty="0"/>
              <a:t>Gather as much SAMPLE history as you can while preparing for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(1 of 7)</a:t>
            </a:r>
          </a:p>
        </p:txBody>
      </p:sp>
      <p:sp>
        <p:nvSpPr>
          <p:cNvPr id="82947" name="Rectangle 3"/>
          <p:cNvSpPr>
            <a:spLocks noGrp="1" noChangeArrowheads="1"/>
          </p:cNvSpPr>
          <p:nvPr>
            <p:ph type="body" idx="1"/>
          </p:nvPr>
        </p:nvSpPr>
        <p:spPr/>
        <p:txBody>
          <a:bodyPr rIns="228600"/>
          <a:lstStyle/>
          <a:p>
            <a:pPr>
              <a:spcBef>
                <a:spcPct val="35000"/>
              </a:spcBef>
            </a:pPr>
            <a:r>
              <a:rPr lang="en-US" altLang="en-US" dirty="0"/>
              <a:t>Instruct the patient to keep still and not to move the head or neck.</a:t>
            </a:r>
          </a:p>
          <a:p>
            <a:pPr>
              <a:spcBef>
                <a:spcPct val="35000"/>
              </a:spcBef>
            </a:pPr>
            <a:r>
              <a:rPr lang="en-US" altLang="en-US" dirty="0"/>
              <a:t>Physical examinations</a:t>
            </a:r>
          </a:p>
          <a:p>
            <a:pPr lvl="1"/>
            <a:r>
              <a:rPr lang="en-US" altLang="en-US" dirty="0"/>
              <a:t>May be a systematic head-to-toe, full-body scan or a systematic assessment that focuses on a certain area or region of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Anatomy and Physiology </a:t>
            </a:r>
            <a:r>
              <a:rPr lang="en-US" altLang="en-US" sz="2000" b="0" dirty="0"/>
              <a:t>(1 of 2)</a:t>
            </a:r>
          </a:p>
        </p:txBody>
      </p:sp>
      <p:sp>
        <p:nvSpPr>
          <p:cNvPr id="10243" name="Content Placeholder 2"/>
          <p:cNvSpPr>
            <a:spLocks noGrp="1"/>
          </p:cNvSpPr>
          <p:nvPr>
            <p:ph type="body" idx="1"/>
          </p:nvPr>
        </p:nvSpPr>
        <p:spPr/>
        <p:txBody>
          <a:bodyPr rIns="228600"/>
          <a:lstStyle/>
          <a:p>
            <a:pPr>
              <a:spcBef>
                <a:spcPct val="35000"/>
              </a:spcBef>
            </a:pPr>
            <a:r>
              <a:rPr lang="en-US" altLang="en-US" dirty="0"/>
              <a:t>The nervous system is divided into two anatomic parts.</a:t>
            </a:r>
          </a:p>
          <a:p>
            <a:pPr lvl="1">
              <a:spcBef>
                <a:spcPct val="35000"/>
              </a:spcBef>
            </a:pPr>
            <a:r>
              <a:rPr lang="en-US" altLang="en-US" dirty="0"/>
              <a:t>Central nervous system</a:t>
            </a:r>
          </a:p>
          <a:p>
            <a:pPr lvl="1">
              <a:spcBef>
                <a:spcPct val="35000"/>
              </a:spcBef>
            </a:pPr>
            <a:r>
              <a:rPr lang="en-US" altLang="en-US" dirty="0"/>
              <a:t>Peripheral nervous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(2 of 7)</a:t>
            </a:r>
          </a:p>
        </p:txBody>
      </p:sp>
      <p:sp>
        <p:nvSpPr>
          <p:cNvPr id="83971" name="Rectangle 3"/>
          <p:cNvSpPr>
            <a:spLocks noGrp="1" noChangeArrowheads="1"/>
          </p:cNvSpPr>
          <p:nvPr>
            <p:ph type="body" idx="1"/>
          </p:nvPr>
        </p:nvSpPr>
        <p:spPr/>
        <p:txBody>
          <a:bodyPr rIns="228600"/>
          <a:lstStyle/>
          <a:p>
            <a:pPr>
              <a:spcBef>
                <a:spcPct val="35000"/>
              </a:spcBef>
            </a:pPr>
            <a:r>
              <a:rPr lang="en-US" altLang="en-US" dirty="0"/>
              <a:t>Physical examinations (cont</a:t>
            </a:r>
            <a:r>
              <a:rPr lang="ja-JP" altLang="en-US" dirty="0"/>
              <a:t>’</a:t>
            </a:r>
            <a:r>
              <a:rPr lang="en-US" altLang="ja-JP" dirty="0"/>
              <a:t>d)</a:t>
            </a:r>
          </a:p>
          <a:p>
            <a:pPr lvl="1">
              <a:spcBef>
                <a:spcPct val="35000"/>
              </a:spcBef>
            </a:pPr>
            <a:r>
              <a:rPr lang="en-US" altLang="en-US" dirty="0"/>
              <a:t>Vital signs</a:t>
            </a:r>
          </a:p>
          <a:p>
            <a:pPr lvl="2">
              <a:spcBef>
                <a:spcPct val="35000"/>
              </a:spcBef>
            </a:pPr>
            <a:r>
              <a:rPr lang="en-US" altLang="en-US" dirty="0"/>
              <a:t>Significant head injuries may cause the pulse to be slow and the BP to rise.</a:t>
            </a:r>
          </a:p>
          <a:p>
            <a:pPr lvl="2">
              <a:spcBef>
                <a:spcPct val="35000"/>
              </a:spcBef>
            </a:pPr>
            <a:r>
              <a:rPr lang="en-US" altLang="en-US" dirty="0"/>
              <a:t>With neurogenic shock, the blood pressure may drop, and the heart rate may increase to compensate. </a:t>
            </a:r>
          </a:p>
          <a:p>
            <a:pPr lvl="2">
              <a:spcBef>
                <a:spcPct val="35000"/>
              </a:spcBef>
            </a:pPr>
            <a:r>
              <a:rPr lang="en-US" altLang="en-US" dirty="0"/>
              <a:t>Respirations will become erratic.</a:t>
            </a:r>
          </a:p>
          <a:p>
            <a:pPr lvl="1">
              <a:spcBef>
                <a:spcPct val="35000"/>
              </a:spcBef>
            </a:pPr>
            <a:r>
              <a:rPr lang="en-US" altLang="en-US" dirty="0"/>
              <a:t>Use monitoring devices.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nSpc>
                <a:spcPct val="85000"/>
              </a:lnSpc>
            </a:pPr>
            <a:r>
              <a:rPr lang="en-US" altLang="en-US" dirty="0"/>
              <a:t>Secondary Assessment </a:t>
            </a:r>
            <a:r>
              <a:rPr lang="en-US" altLang="en-US" sz="2000" b="0" dirty="0"/>
              <a:t>(3 of 7)</a:t>
            </a:r>
          </a:p>
        </p:txBody>
      </p:sp>
      <p:sp>
        <p:nvSpPr>
          <p:cNvPr id="84995" name="Content Placeholder 2"/>
          <p:cNvSpPr>
            <a:spLocks noGrp="1"/>
          </p:cNvSpPr>
          <p:nvPr>
            <p:ph type="body" idx="1"/>
          </p:nvPr>
        </p:nvSpPr>
        <p:spPr/>
        <p:txBody>
          <a:bodyPr rIns="228600"/>
          <a:lstStyle/>
          <a:p>
            <a:pPr>
              <a:spcBef>
                <a:spcPct val="35000"/>
              </a:spcBef>
            </a:pPr>
            <a:r>
              <a:rPr lang="en-US" altLang="en-US" dirty="0"/>
              <a:t>Physical examinations (cont</a:t>
            </a:r>
            <a:r>
              <a:rPr lang="ja-JP" altLang="en-US" dirty="0"/>
              <a:t>’</a:t>
            </a:r>
            <a:r>
              <a:rPr lang="en-US" altLang="ja-JP" dirty="0"/>
              <a:t>d)</a:t>
            </a:r>
          </a:p>
          <a:p>
            <a:pPr lvl="1">
              <a:spcBef>
                <a:spcPct val="35000"/>
              </a:spcBef>
            </a:pPr>
            <a:r>
              <a:rPr lang="en-US" altLang="en-US" dirty="0"/>
              <a:t>Use DCAP-BTLS to examine the head, chest, abdomen, extremities, and back.</a:t>
            </a:r>
          </a:p>
          <a:p>
            <a:pPr lvl="1">
              <a:spcBef>
                <a:spcPct val="35000"/>
              </a:spcBef>
            </a:pPr>
            <a:r>
              <a:rPr lang="en-US" altLang="en-US" dirty="0"/>
              <a:t>Check perfusion, motor function, and sensation in all extremities prior to moving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nSpc>
                <a:spcPct val="85000"/>
              </a:lnSpc>
            </a:pPr>
            <a:r>
              <a:rPr lang="en-US" altLang="en-US" dirty="0"/>
              <a:t>Secondary Assessment </a:t>
            </a:r>
            <a:r>
              <a:rPr lang="en-US" altLang="en-US" sz="2000" b="0" dirty="0"/>
              <a:t>(4 of 7)</a:t>
            </a:r>
          </a:p>
        </p:txBody>
      </p:sp>
      <p:sp>
        <p:nvSpPr>
          <p:cNvPr id="86019" name="Content Placeholder 2"/>
          <p:cNvSpPr>
            <a:spLocks noGrp="1"/>
          </p:cNvSpPr>
          <p:nvPr>
            <p:ph type="body" idx="1"/>
          </p:nvPr>
        </p:nvSpPr>
        <p:spPr/>
        <p:txBody>
          <a:bodyPr rIns="228600"/>
          <a:lstStyle/>
          <a:p>
            <a:pPr>
              <a:spcBef>
                <a:spcPct val="35000"/>
              </a:spcBef>
            </a:pPr>
            <a:r>
              <a:rPr lang="en-US" altLang="en-US" dirty="0"/>
              <a:t>Physical examinations (cont</a:t>
            </a:r>
            <a:r>
              <a:rPr lang="ja-JP" altLang="en-US" dirty="0"/>
              <a:t>’</a:t>
            </a:r>
            <a:r>
              <a:rPr lang="en-US" altLang="ja-JP" dirty="0"/>
              <a:t>d)</a:t>
            </a:r>
          </a:p>
          <a:p>
            <a:pPr lvl="1">
              <a:spcBef>
                <a:spcPct val="35000"/>
              </a:spcBef>
            </a:pPr>
            <a:r>
              <a:rPr lang="en-US" altLang="en-US" dirty="0"/>
              <a:t>A decreased level of consciousness is the most reliable sign of a head injury.</a:t>
            </a:r>
          </a:p>
          <a:p>
            <a:pPr lvl="1">
              <a:spcBef>
                <a:spcPct val="35000"/>
              </a:spcBef>
            </a:pPr>
            <a:r>
              <a:rPr lang="en-US" altLang="en-US" dirty="0"/>
              <a:t>Look for leaking blood or CSF.</a:t>
            </a:r>
          </a:p>
          <a:p>
            <a:pPr lvl="1">
              <a:spcBef>
                <a:spcPct val="35000"/>
              </a:spcBef>
            </a:pPr>
            <a:r>
              <a:rPr lang="en-US" altLang="en-US" dirty="0"/>
              <a:t>Assess pupil size and reaction to light, and continue to monitor the pupils.</a:t>
            </a:r>
          </a:p>
          <a:p>
            <a:pPr lvl="1">
              <a:spcBef>
                <a:spcPct val="35000"/>
              </a:spcBef>
            </a:pPr>
            <a:r>
              <a:rPr lang="en-US" altLang="en-US" dirty="0"/>
              <a:t>Do not probe open scalp lacerations with your gloved finger.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85000"/>
              </a:lnSpc>
            </a:pPr>
            <a:r>
              <a:rPr lang="en-US" altLang="en-US" dirty="0"/>
              <a:t>Secondary Assessment </a:t>
            </a:r>
            <a:r>
              <a:rPr lang="en-US" altLang="en-US" sz="2000" b="0" dirty="0"/>
              <a:t>(5 of 7)</a:t>
            </a:r>
          </a:p>
        </p:txBody>
      </p:sp>
      <p:sp>
        <p:nvSpPr>
          <p:cNvPr id="87043" name="Content Placeholder 2"/>
          <p:cNvSpPr>
            <a:spLocks noGrp="1"/>
          </p:cNvSpPr>
          <p:nvPr>
            <p:ph type="body" idx="1"/>
          </p:nvPr>
        </p:nvSpPr>
        <p:spPr/>
        <p:txBody>
          <a:bodyPr rIns="228600"/>
          <a:lstStyle/>
          <a:p>
            <a:pPr>
              <a:spcBef>
                <a:spcPct val="35000"/>
              </a:spcBef>
            </a:pPr>
            <a:r>
              <a:rPr lang="en-US" altLang="en-US" dirty="0"/>
              <a:t>Neurologic examination </a:t>
            </a:r>
          </a:p>
          <a:p>
            <a:pPr lvl="1">
              <a:spcBef>
                <a:spcPts val="900"/>
              </a:spcBef>
            </a:pPr>
            <a:r>
              <a:rPr lang="en-US" altLang="en-US" dirty="0"/>
              <a:t>Perform baseline assessment using the Glasgow Coma Scale (GCS).</a:t>
            </a:r>
          </a:p>
          <a:p>
            <a:pPr lvl="1">
              <a:spcBef>
                <a:spcPts val="900"/>
              </a:spcBef>
            </a:pPr>
            <a:r>
              <a:rPr lang="en-US" dirty="0"/>
              <a:t>If your jurisdiction uses the Revised Trauma Score (RTS), then the findings from the GCS will be used in determining the RTS value.</a:t>
            </a:r>
          </a:p>
          <a:p>
            <a:pPr lvl="1">
              <a:spcBef>
                <a:spcPts val="900"/>
              </a:spcBef>
            </a:pPr>
            <a:r>
              <a:rPr lang="en-US" altLang="en-US" dirty="0"/>
              <a:t>Record levels of consciousness that fluctuate or deteriorate.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nSpc>
                <a:spcPct val="85000"/>
              </a:lnSpc>
            </a:pPr>
            <a:r>
              <a:rPr lang="en-US" altLang="en-US" dirty="0"/>
              <a:t>Secondary Assessment </a:t>
            </a:r>
            <a:r>
              <a:rPr lang="en-US" altLang="en-US" sz="2000" b="0" dirty="0"/>
              <a:t>(6 of 7)</a:t>
            </a:r>
          </a:p>
        </p:txBody>
      </p:sp>
      <p:pic>
        <p:nvPicPr>
          <p:cNvPr id="17410" name="Picture 2" descr="The table shows three sections. The section headers are eye opening, best verbal response, and best motor response. The text under the section eye opening shows two columns and four rows. Row entries are as follows. Row 1. Spontaneous, 4. Row 2. In response to speech, 3. Row 3. In response to pain, 2. Row 4. None, 1. The text under the section best verbal response shows two columns and five rows. Row entries are as follows. Row 1. Oriented conversation, 5. Row 2. Confused conversation, 4. Row 3. Inappropriate words, 3. Row 4. Incomprehensible sounds, 2. Row 5. None, 1. The text under the section best motor response shows two columns and six rows. Row entries are as follows. Row 1. Obeys commands, 6. Row 2. Localizes pain, 5. Row 3. Withdraws to pain, 4. Row 4. Abnormal flexion, 3. Row 5. Abnormal extension, 2. Row 6. None, 1. Score: 13 to 15 may indicate mild dysfunction, although 15 is the score a person with no neurologic disabilities would receive. Score: 9 to 12 may indicate moderate dysfunction. Score: 8 or less is indicative of severe dysfunction.&#10;" title="A table is titled Glasgow coma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69" y="1509732"/>
            <a:ext cx="9376380" cy="476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(7 of 7)</a:t>
            </a:r>
          </a:p>
        </p:txBody>
      </p:sp>
      <p:sp>
        <p:nvSpPr>
          <p:cNvPr id="89091" name="Rectangle 3"/>
          <p:cNvSpPr>
            <a:spLocks noGrp="1" noChangeArrowheads="1"/>
          </p:cNvSpPr>
          <p:nvPr>
            <p:ph type="body" idx="1"/>
          </p:nvPr>
        </p:nvSpPr>
        <p:spPr/>
        <p:txBody>
          <a:bodyPr rIns="228600"/>
          <a:lstStyle/>
          <a:p>
            <a:pPr>
              <a:spcBef>
                <a:spcPct val="35000"/>
              </a:spcBef>
            </a:pPr>
            <a:r>
              <a:rPr lang="en-US" altLang="en-US" dirty="0"/>
              <a:t>Spine examination</a:t>
            </a:r>
          </a:p>
          <a:p>
            <a:pPr lvl="1">
              <a:spcBef>
                <a:spcPct val="35000"/>
              </a:spcBef>
            </a:pPr>
            <a:r>
              <a:rPr lang="en-US" altLang="en-US" dirty="0"/>
              <a:t>Inspect for DCAP-BTLS, and check the extremities for circulation, motor, or sensory problems.</a:t>
            </a:r>
          </a:p>
          <a:p>
            <a:pPr lvl="1">
              <a:spcBef>
                <a:spcPct val="35000"/>
              </a:spcBef>
            </a:pPr>
            <a:r>
              <a:rPr lang="en-US" altLang="en-US" dirty="0"/>
              <a:t>If there is impairment, note the level.</a:t>
            </a:r>
          </a:p>
          <a:p>
            <a:pPr lvl="1">
              <a:spcBef>
                <a:spcPct val="35000"/>
              </a:spcBef>
            </a:pPr>
            <a:r>
              <a:rPr lang="en-US" altLang="en-US" dirty="0"/>
              <a:t>Pain or tenderness when you palpate is a warning sign.</a:t>
            </a:r>
          </a:p>
          <a:p>
            <a:pPr lvl="1">
              <a:spcBef>
                <a:spcPct val="35000"/>
              </a:spcBef>
            </a:pPr>
            <a:r>
              <a:rPr lang="en-US" altLang="en-US" dirty="0"/>
              <a:t>Other signs and symptoms:</a:t>
            </a:r>
            <a:r>
              <a:rPr lang="en-US" altLang="en-US" dirty="0">
                <a:solidFill>
                  <a:srgbClr val="FF0000"/>
                </a:solidFill>
              </a:rPr>
              <a:t> </a:t>
            </a:r>
            <a:r>
              <a:rPr lang="en-US" altLang="en-US" dirty="0"/>
              <a:t>deformity, numbness, weakness, or tingling in the extremities; and soft-tissue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nSpc>
                <a:spcPct val="85000"/>
              </a:lnSpc>
            </a:pPr>
            <a:r>
              <a:rPr lang="en-US" altLang="en-US" dirty="0"/>
              <a:t>Reassessment </a:t>
            </a:r>
            <a:r>
              <a:rPr lang="en-US" altLang="en-US" sz="2000" b="0" dirty="0"/>
              <a:t>(1 of 4)</a:t>
            </a:r>
          </a:p>
        </p:txBody>
      </p:sp>
      <p:sp>
        <p:nvSpPr>
          <p:cNvPr id="90115" name="Content Placeholder 2"/>
          <p:cNvSpPr>
            <a:spLocks noGrp="1"/>
          </p:cNvSpPr>
          <p:nvPr>
            <p:ph type="body" idx="1"/>
          </p:nvPr>
        </p:nvSpPr>
        <p:spPr/>
        <p:txBody>
          <a:bodyPr rIns="228600"/>
          <a:lstStyle/>
          <a:p>
            <a:pPr>
              <a:spcBef>
                <a:spcPct val="35000"/>
              </a:spcBef>
            </a:pPr>
            <a:r>
              <a:rPr lang="en-US" altLang="en-US" dirty="0"/>
              <a:t>Repeat the primary assessment.</a:t>
            </a:r>
          </a:p>
          <a:p>
            <a:pPr>
              <a:spcBef>
                <a:spcPct val="35000"/>
              </a:spcBef>
            </a:pPr>
            <a:r>
              <a:rPr lang="en-US" altLang="en-US" dirty="0"/>
              <a:t>Reassess vital signs and the chief complaint.</a:t>
            </a:r>
          </a:p>
          <a:p>
            <a:pPr>
              <a:spcBef>
                <a:spcPct val="35000"/>
              </a:spcBef>
            </a:pPr>
            <a:r>
              <a:rPr lang="en-US" altLang="en-US" dirty="0"/>
              <a:t>Recheck patient interventions.</a:t>
            </a:r>
          </a:p>
          <a:p>
            <a:pPr lvl="1">
              <a:spcBef>
                <a:spcPct val="35000"/>
              </a:spcBef>
            </a:pPr>
            <a:r>
              <a:rPr lang="en-US" altLang="en-US" dirty="0"/>
              <a:t>Reassess at least every 5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(2 of 4)</a:t>
            </a:r>
          </a:p>
        </p:txBody>
      </p:sp>
      <p:sp>
        <p:nvSpPr>
          <p:cNvPr id="91139" name="Rectangle 3"/>
          <p:cNvSpPr>
            <a:spLocks noGrp="1" noChangeArrowheads="1"/>
          </p:cNvSpPr>
          <p:nvPr>
            <p:ph type="body" idx="1"/>
          </p:nvPr>
        </p:nvSpPr>
        <p:spPr/>
        <p:txBody>
          <a:bodyPr rIns="228600"/>
          <a:lstStyle/>
          <a:p>
            <a:pPr>
              <a:spcBef>
                <a:spcPct val="35000"/>
              </a:spcBef>
            </a:pPr>
            <a:r>
              <a:rPr lang="en-US" altLang="en-US" dirty="0"/>
              <a:t>Interventions</a:t>
            </a:r>
          </a:p>
          <a:p>
            <a:pPr lvl="1">
              <a:spcBef>
                <a:spcPct val="35000"/>
              </a:spcBef>
            </a:pPr>
            <a:r>
              <a:rPr lang="en-US" altLang="en-US" dirty="0"/>
              <a:t>Compare baseline vital signs with repeated vital signs. </a:t>
            </a:r>
          </a:p>
          <a:p>
            <a:pPr lvl="1">
              <a:spcBef>
                <a:spcPct val="35000"/>
              </a:spcBef>
            </a:pPr>
            <a:r>
              <a:rPr lang="en-US" altLang="en-US" dirty="0"/>
              <a:t>Rapid deterioration of neurologic signs is a sign of an expanding bleed in the brain or rapidly progressing brain swelling. </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(3 of 4)</a:t>
            </a:r>
          </a:p>
        </p:txBody>
      </p:sp>
      <p:sp>
        <p:nvSpPr>
          <p:cNvPr id="92163" name="Rectangle 3"/>
          <p:cNvSpPr>
            <a:spLocks noGrp="1" noChangeArrowheads="1"/>
          </p:cNvSpPr>
          <p:nvPr>
            <p:ph type="body" idx="1"/>
          </p:nvPr>
        </p:nvSpPr>
        <p:spPr/>
        <p:txBody>
          <a:bodyPr rIns="228600"/>
          <a:lstStyle/>
          <a:p>
            <a:pPr>
              <a:spcBef>
                <a:spcPct val="35000"/>
              </a:spcBef>
            </a:pPr>
            <a:r>
              <a:rPr lang="en-US" altLang="en-US" dirty="0"/>
              <a:t>Interventions (cont’d)</a:t>
            </a:r>
          </a:p>
          <a:p>
            <a:pPr lvl="1">
              <a:spcBef>
                <a:spcPct val="35000"/>
              </a:spcBef>
            </a:pPr>
            <a:r>
              <a:rPr lang="en-US" altLang="en-US" dirty="0"/>
              <a:t>If CSF is present, cover the wound with sterile gauze, but do not bandage tightly.</a:t>
            </a:r>
          </a:p>
          <a:p>
            <a:pPr lvl="1">
              <a:spcBef>
                <a:spcPct val="35000"/>
              </a:spcBef>
            </a:pPr>
            <a:r>
              <a:rPr lang="en-US" altLang="en-US" dirty="0"/>
              <a:t>Administer high-flow oxygen and apply a cervical collar.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(4 of 4)</a:t>
            </a:r>
          </a:p>
        </p:txBody>
      </p:sp>
      <p:sp>
        <p:nvSpPr>
          <p:cNvPr id="93187" name="Rectangle 3"/>
          <p:cNvSpPr>
            <a:spLocks noGrp="1" noChangeArrowheads="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Your documentation should include:</a:t>
            </a:r>
          </a:p>
          <a:p>
            <a:pPr lvl="2">
              <a:spcBef>
                <a:spcPts val="900"/>
              </a:spcBef>
            </a:pPr>
            <a:r>
              <a:rPr lang="en-US" altLang="en-US" sz="2000" dirty="0"/>
              <a:t>The history you obtained at the scene</a:t>
            </a:r>
          </a:p>
          <a:p>
            <a:pPr lvl="2">
              <a:spcBef>
                <a:spcPts val="900"/>
              </a:spcBef>
            </a:pPr>
            <a:r>
              <a:rPr lang="en-US" altLang="en-US" sz="2000" dirty="0"/>
              <a:t>Your findings during your assessment</a:t>
            </a:r>
          </a:p>
          <a:p>
            <a:pPr lvl="2">
              <a:spcBef>
                <a:spcPts val="900"/>
              </a:spcBef>
            </a:pPr>
            <a:r>
              <a:rPr lang="en-US" altLang="en-US" sz="2000" dirty="0"/>
              <a:t>Treatments you provided</a:t>
            </a:r>
          </a:p>
          <a:p>
            <a:pPr lvl="2">
              <a:spcBef>
                <a:spcPts val="900"/>
              </a:spcBef>
            </a:pPr>
            <a:r>
              <a:rPr lang="en-US" altLang="en-US" sz="2000" dirty="0"/>
              <a:t>How the patient responded to them</a:t>
            </a:r>
          </a:p>
          <a:p>
            <a:pPr lvl="1">
              <a:spcBef>
                <a:spcPct val="35000"/>
              </a:spcBef>
            </a:pPr>
            <a:r>
              <a:rPr lang="en-US" altLang="en-US" dirty="0"/>
              <a:t>Document vital signs for unstable patients every 5 minutes; every 15 for stable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nSpc>
                <a:spcPct val="85000"/>
              </a:lnSpc>
            </a:pPr>
            <a:r>
              <a:rPr lang="en-US" altLang="en-US" dirty="0"/>
              <a:t>Anatomy and Physiology </a:t>
            </a:r>
            <a:r>
              <a:rPr lang="en-US" altLang="en-US" sz="2000" b="0" dirty="0"/>
              <a:t>(2 of 2)</a:t>
            </a:r>
          </a:p>
        </p:txBody>
      </p:sp>
      <p:pic>
        <p:nvPicPr>
          <p:cNvPr id="1026" name="Picture 2" descr="The brain, spinal cord, and peripheral nerves are labeled. From the spinal cord, sensory impulses are sent to the brain through the connecting nerve cell. From the brain, motor impulse travel to spinal cord, nerves, and muscles. Peripheral nerves connect the brain and spine to all the other parts. There are sensory nerve endings in extremity and motor nerves to muscle in forearm that are in turn connected to the peripheral nerves.&#10;" title="An illustration describes the two anatomic components of the nervous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967" y="1226635"/>
            <a:ext cx="6482132" cy="40249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45198" y="5171369"/>
            <a:ext cx="6473901" cy="1477328"/>
          </a:xfrm>
          <a:prstGeom prst="rect">
            <a:avLst/>
          </a:prstGeom>
        </p:spPr>
        <p:txBody>
          <a:bodyPr wrap="square">
            <a:spAutoFit/>
          </a:bodyPr>
          <a:lstStyle/>
          <a:p>
            <a:r>
              <a:rPr lang="en-US" b="1" dirty="0"/>
              <a:t>FIGURE 29-1 </a:t>
            </a:r>
            <a:r>
              <a:rPr lang="en-US" dirty="0"/>
              <a:t>The nervous system has two anatomic components: the central nervous system and the peripheral nervous system. The central nervous system is composed of the brain and the spinal cord. The peripheral nervous system conducts sensory and motor impulses from the skin and other organs to the spinal cord.</a:t>
            </a:r>
          </a:p>
        </p:txBody>
      </p:sp>
      <p:sp>
        <p:nvSpPr>
          <p:cNvPr id="4" name="Rectangle 3"/>
          <p:cNvSpPr/>
          <p:nvPr/>
        </p:nvSpPr>
        <p:spPr>
          <a:xfrm>
            <a:off x="2845198" y="6585943"/>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nSpc>
                <a:spcPct val="85000"/>
              </a:lnSpc>
            </a:pPr>
            <a:r>
              <a:rPr lang="en-US" altLang="en-US" dirty="0"/>
              <a:t>Emergency Medical Care of Head Injuries </a:t>
            </a:r>
            <a:r>
              <a:rPr lang="en-US" altLang="en-US" sz="2000" b="0" dirty="0"/>
              <a:t>(1 of 7)</a:t>
            </a:r>
          </a:p>
        </p:txBody>
      </p:sp>
      <p:sp>
        <p:nvSpPr>
          <p:cNvPr id="94211" name="Content Placeholder 2"/>
          <p:cNvSpPr>
            <a:spLocks noGrp="1"/>
          </p:cNvSpPr>
          <p:nvPr>
            <p:ph type="body" idx="1"/>
          </p:nvPr>
        </p:nvSpPr>
        <p:spPr/>
        <p:txBody>
          <a:bodyPr rIns="228600"/>
          <a:lstStyle/>
          <a:p>
            <a:pPr>
              <a:spcBef>
                <a:spcPct val="35000"/>
              </a:spcBef>
            </a:pPr>
            <a:r>
              <a:rPr lang="en-US" altLang="en-US" dirty="0"/>
              <a:t>Three general principles:</a:t>
            </a:r>
          </a:p>
          <a:p>
            <a:pPr lvl="1">
              <a:spcBef>
                <a:spcPct val="35000"/>
              </a:spcBef>
            </a:pPr>
            <a:r>
              <a:rPr lang="en-US" altLang="en-US" dirty="0"/>
              <a:t>Establish an adequate airway.</a:t>
            </a:r>
          </a:p>
          <a:p>
            <a:pPr lvl="1">
              <a:spcBef>
                <a:spcPct val="35000"/>
              </a:spcBef>
            </a:pPr>
            <a:r>
              <a:rPr lang="en-US" altLang="en-US" dirty="0"/>
              <a:t>Control bleeding and provide adequate circulation to maintain cerebral perfusion.</a:t>
            </a:r>
          </a:p>
          <a:p>
            <a:pPr lvl="1">
              <a:spcBef>
                <a:spcPct val="35000"/>
              </a:spcBef>
            </a:pPr>
            <a:r>
              <a:rPr lang="en-US" altLang="en-US" dirty="0"/>
              <a:t>Assess the patient</a:t>
            </a:r>
            <a:r>
              <a:rPr lang="ja-JP" altLang="en-US" dirty="0"/>
              <a:t>’</a:t>
            </a:r>
            <a:r>
              <a:rPr lang="en-US" altLang="ja-JP" dirty="0"/>
              <a:t>s baseline level of consciousness, and continuously monitor.</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lnSpc>
                <a:spcPct val="85000"/>
              </a:lnSpc>
            </a:pPr>
            <a:r>
              <a:rPr lang="en-US" altLang="en-US" dirty="0"/>
              <a:t>Emergency Medical Care of Head Injuries </a:t>
            </a:r>
            <a:r>
              <a:rPr lang="en-US" altLang="en-US" sz="2000" b="0" dirty="0"/>
              <a:t>(2 of 7)</a:t>
            </a:r>
          </a:p>
        </p:txBody>
      </p:sp>
      <p:sp>
        <p:nvSpPr>
          <p:cNvPr id="95235" name="Content Placeholder 2"/>
          <p:cNvSpPr>
            <a:spLocks noGrp="1"/>
          </p:cNvSpPr>
          <p:nvPr>
            <p:ph type="body" idx="1"/>
          </p:nvPr>
        </p:nvSpPr>
        <p:spPr>
          <a:ln w="19050">
            <a:miter lim="800000"/>
            <a:headEnd/>
            <a:tailEnd/>
          </a:ln>
        </p:spPr>
        <p:txBody>
          <a:bodyPr rIns="228600"/>
          <a:lstStyle/>
          <a:p>
            <a:pPr>
              <a:spcBef>
                <a:spcPct val="35000"/>
              </a:spcBef>
              <a:defRPr/>
            </a:pPr>
            <a:r>
              <a:rPr lang="en-US" dirty="0"/>
              <a:t>Managing the airway</a:t>
            </a:r>
          </a:p>
          <a:p>
            <a:pPr lvl="1">
              <a:spcBef>
                <a:spcPct val="35000"/>
              </a:spcBef>
              <a:defRPr/>
            </a:pPr>
            <a:r>
              <a:rPr lang="en-US" dirty="0"/>
              <a:t>Perform the jaw-thrust maneuver.</a:t>
            </a:r>
          </a:p>
          <a:p>
            <a:pPr lvl="1">
              <a:spcBef>
                <a:spcPct val="35000"/>
              </a:spcBef>
              <a:defRPr/>
            </a:pPr>
            <a:r>
              <a:rPr lang="en-US" dirty="0"/>
              <a:t>Once the airway is open, maintain the head and cervical spine in a neutral, in-line position until you have placed a cervical collar and have secured the patient on a backboard.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nSpc>
                <a:spcPct val="85000"/>
              </a:lnSpc>
            </a:pPr>
            <a:r>
              <a:rPr lang="en-US" altLang="en-US" dirty="0"/>
              <a:t>Emergency Medical Care of Head Injuries </a:t>
            </a:r>
            <a:r>
              <a:rPr lang="en-US" altLang="en-US" sz="2000" b="0" dirty="0"/>
              <a:t>(3 of 7)</a:t>
            </a:r>
          </a:p>
        </p:txBody>
      </p:sp>
      <p:pic>
        <p:nvPicPr>
          <p:cNvPr id="18434" name="Picture 2" descr="Photo shows a paramedic sitting beside an unconscious patient with their hand on the patient's head and another paramedic applying a cervical collar around the patient's nec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882" y="1479550"/>
            <a:ext cx="6224486" cy="42130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67242" y="5735446"/>
            <a:ext cx="7294528" cy="369332"/>
          </a:xfrm>
          <a:prstGeom prst="rect">
            <a:avLst/>
          </a:prstGeom>
        </p:spPr>
        <p:txBody>
          <a:bodyPr wrap="square">
            <a:spAutoFit/>
          </a:bodyPr>
          <a:lstStyle/>
          <a:p>
            <a:r>
              <a:rPr lang="en-US" b="1" dirty="0"/>
              <a:t>FIGURE 29-20 </a:t>
            </a:r>
            <a:r>
              <a:rPr lang="en-US" dirty="0"/>
              <a:t>Apply a cervical collar as you finish the primary assessment.</a:t>
            </a:r>
          </a:p>
        </p:txBody>
      </p:sp>
      <p:sp>
        <p:nvSpPr>
          <p:cNvPr id="3" name="Rectangle 2"/>
          <p:cNvSpPr/>
          <p:nvPr/>
        </p:nvSpPr>
        <p:spPr>
          <a:xfrm>
            <a:off x="2967242" y="6104778"/>
            <a:ext cx="335220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Photo by Darren </a:t>
            </a:r>
            <a:r>
              <a:rPr lang="en-US" sz="1000" dirty="0" err="1">
                <a:latin typeface="Arial" panose="020B0604020202020204" pitchFamily="34" charset="0"/>
                <a:cs typeface="Arial" panose="020B0604020202020204" pitchFamily="34" charset="0"/>
              </a:rPr>
              <a:t>Stahlman</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pPr>
            <a:r>
              <a:rPr lang="en-US" altLang="en-US" dirty="0"/>
              <a:t>Emergency Medical Care of Head Injuries </a:t>
            </a:r>
            <a:r>
              <a:rPr lang="en-US" altLang="en-US" sz="2000" b="0" dirty="0"/>
              <a:t>(4 of 7)</a:t>
            </a:r>
          </a:p>
        </p:txBody>
      </p:sp>
      <p:sp>
        <p:nvSpPr>
          <p:cNvPr id="97283" name="Rectangle 3"/>
          <p:cNvSpPr>
            <a:spLocks noGrp="1" noChangeArrowheads="1"/>
          </p:cNvSpPr>
          <p:nvPr>
            <p:ph type="body" idx="1"/>
          </p:nvPr>
        </p:nvSpPr>
        <p:spPr/>
        <p:txBody>
          <a:bodyPr rIns="228600"/>
          <a:lstStyle/>
          <a:p>
            <a:pPr>
              <a:spcBef>
                <a:spcPct val="35000"/>
              </a:spcBef>
            </a:pPr>
            <a:r>
              <a:rPr lang="en-US" altLang="en-US" dirty="0"/>
              <a:t>Managing the airway (cont</a:t>
            </a:r>
            <a:r>
              <a:rPr lang="ja-JP" altLang="en-US" dirty="0"/>
              <a:t>’</a:t>
            </a:r>
            <a:r>
              <a:rPr lang="en-US" altLang="ja-JP" dirty="0"/>
              <a:t>d)</a:t>
            </a:r>
          </a:p>
          <a:p>
            <a:pPr lvl="1">
              <a:spcBef>
                <a:spcPct val="35000"/>
              </a:spcBef>
            </a:pPr>
            <a:r>
              <a:rPr lang="en-US" altLang="en-US" dirty="0"/>
              <a:t>Remove any foreign bodies, secretions, or vomitus.</a:t>
            </a:r>
          </a:p>
          <a:p>
            <a:pPr lvl="1">
              <a:spcBef>
                <a:spcPct val="35000"/>
              </a:spcBef>
            </a:pPr>
            <a:r>
              <a:rPr lang="en-US" altLang="en-US" dirty="0"/>
              <a:t>Check ventilation.</a:t>
            </a:r>
          </a:p>
          <a:p>
            <a:pPr lvl="1">
              <a:spcBef>
                <a:spcPct val="35000"/>
              </a:spcBef>
            </a:pPr>
            <a:r>
              <a:rPr lang="en-US" altLang="en-US" dirty="0"/>
              <a:t>Give supplemental oxygen to any patient with suspected head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Emergency Medical Care of Head Injuries </a:t>
            </a:r>
            <a:r>
              <a:rPr lang="en-US" altLang="en-US" sz="2000" b="0" dirty="0"/>
              <a:t>(5 of 7)</a:t>
            </a:r>
          </a:p>
        </p:txBody>
      </p:sp>
      <p:sp>
        <p:nvSpPr>
          <p:cNvPr id="98307" name="Rectangle 3"/>
          <p:cNvSpPr>
            <a:spLocks noGrp="1" noChangeArrowheads="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Begin CPR if the patient is in cardiac arrest.</a:t>
            </a:r>
          </a:p>
          <a:p>
            <a:pPr lvl="1">
              <a:spcBef>
                <a:spcPct val="35000"/>
              </a:spcBef>
            </a:pPr>
            <a:r>
              <a:rPr lang="en-US" altLang="en-US" dirty="0"/>
              <a:t>Active blood loss aggravates hypoxia.</a:t>
            </a:r>
          </a:p>
          <a:p>
            <a:pPr lvl="1">
              <a:spcBef>
                <a:spcPct val="35000"/>
              </a:spcBef>
            </a:pPr>
            <a:r>
              <a:rPr lang="en-US" altLang="en-US" dirty="0"/>
              <a:t>You can almost always control bleeding from a scalp laceration by applying direct pressure over the wound.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pPr>
            <a:r>
              <a:rPr lang="en-US" altLang="en-US" dirty="0"/>
              <a:t>Emergency Medical Care of Head Injuries </a:t>
            </a:r>
            <a:r>
              <a:rPr lang="en-US" altLang="en-US" sz="2000" b="0" dirty="0"/>
              <a:t>(6 of 7)</a:t>
            </a:r>
          </a:p>
        </p:txBody>
      </p:sp>
      <p:sp>
        <p:nvSpPr>
          <p:cNvPr id="99331" name="Rectangle 3"/>
          <p:cNvSpPr>
            <a:spLocks noGrp="1" noChangeArrowheads="1"/>
          </p:cNvSpPr>
          <p:nvPr>
            <p:ph type="body" idx="1"/>
          </p:nvPr>
        </p:nvSpPr>
        <p:spPr/>
        <p:txBody>
          <a:bodyPr rIns="228600"/>
          <a:lstStyle/>
          <a:p>
            <a:r>
              <a:rPr lang="en-US" altLang="en-US" dirty="0"/>
              <a:t>Shock is usually the result of hypovolemia.</a:t>
            </a:r>
          </a:p>
          <a:p>
            <a:pPr lvl="1"/>
            <a:r>
              <a:rPr lang="en-US" altLang="en-US" dirty="0"/>
              <a:t>Indicates that the situation is critical </a:t>
            </a:r>
          </a:p>
          <a:p>
            <a:pPr lvl="1"/>
            <a:r>
              <a:rPr lang="en-US" altLang="en-US" dirty="0"/>
              <a:t>Transport immediately to a trauma center.</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pPr>
            <a:r>
              <a:rPr lang="en-US" altLang="en-US" dirty="0"/>
              <a:t>Emergency Medical Care of Head Injuries </a:t>
            </a:r>
            <a:r>
              <a:rPr lang="en-US" altLang="en-US" sz="2000" b="0" dirty="0"/>
              <a:t>(7 of 7)</a:t>
            </a:r>
          </a:p>
        </p:txBody>
      </p:sp>
      <p:sp>
        <p:nvSpPr>
          <p:cNvPr id="100355" name="Rectangle 3"/>
          <p:cNvSpPr>
            <a:spLocks noGrp="1" noChangeArrowheads="1"/>
          </p:cNvSpPr>
          <p:nvPr>
            <p:ph type="body" idx="1"/>
          </p:nvPr>
        </p:nvSpPr>
        <p:spPr/>
        <p:txBody>
          <a:bodyPr rIns="228600"/>
          <a:lstStyle/>
          <a:p>
            <a:pPr>
              <a:spcBef>
                <a:spcPct val="35000"/>
              </a:spcBef>
            </a:pPr>
            <a:r>
              <a:rPr lang="en-US" altLang="en-US" dirty="0"/>
              <a:t>Cushing</a:t>
            </a:r>
            <a:r>
              <a:rPr lang="en-US" altLang="ja-JP" dirty="0"/>
              <a:t> triad</a:t>
            </a:r>
          </a:p>
          <a:p>
            <a:pPr lvl="1">
              <a:spcBef>
                <a:spcPct val="35000"/>
              </a:spcBef>
            </a:pPr>
            <a:r>
              <a:rPr lang="en-US" altLang="en-US" dirty="0"/>
              <a:t>Increased blood pressure (hypertension)</a:t>
            </a:r>
          </a:p>
          <a:p>
            <a:pPr lvl="1">
              <a:spcBef>
                <a:spcPct val="35000"/>
              </a:spcBef>
            </a:pPr>
            <a:r>
              <a:rPr lang="en-US" altLang="en-US" dirty="0"/>
              <a:t>Decreased heart rate (bradycardia)</a:t>
            </a:r>
          </a:p>
          <a:p>
            <a:pPr lvl="1">
              <a:spcBef>
                <a:spcPct val="35000"/>
              </a:spcBef>
            </a:pPr>
            <a:r>
              <a:rPr lang="en-US" altLang="en-US" dirty="0"/>
              <a:t>Irregular respirations (Cheyne-Stokes respirations or Biot respirations)</a:t>
            </a:r>
          </a:p>
          <a:p>
            <a:pPr lvl="1">
              <a:spcBef>
                <a:spcPct val="35000"/>
              </a:spcBef>
            </a:pPr>
            <a:r>
              <a:rPr lang="en-US" altLang="en-US" dirty="0"/>
              <a:t>Manage shock, administer oxygen, and ventilate as necessary, avoiding hyperventilation.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lnSpc>
                <a:spcPct val="85000"/>
              </a:lnSpc>
            </a:pPr>
            <a:r>
              <a:rPr lang="en-US" altLang="en-US" dirty="0"/>
              <a:t>Emergency Medical Care of Spinal Injuries </a:t>
            </a:r>
            <a:r>
              <a:rPr lang="en-US" altLang="en-US" sz="2000" b="0" dirty="0"/>
              <a:t>(1 of 6)</a:t>
            </a:r>
          </a:p>
        </p:txBody>
      </p:sp>
      <p:sp>
        <p:nvSpPr>
          <p:cNvPr id="101379" name="Content Placeholder 2"/>
          <p:cNvSpPr>
            <a:spLocks noGrp="1"/>
          </p:cNvSpPr>
          <p:nvPr>
            <p:ph type="body" idx="1"/>
          </p:nvPr>
        </p:nvSpPr>
        <p:spPr/>
        <p:txBody>
          <a:bodyPr rIns="228600"/>
          <a:lstStyle/>
          <a:p>
            <a:pPr>
              <a:spcBef>
                <a:spcPct val="35000"/>
              </a:spcBef>
            </a:pPr>
            <a:r>
              <a:rPr lang="en-US" altLang="en-US" dirty="0"/>
              <a:t>Follow standard precautions.</a:t>
            </a:r>
          </a:p>
          <a:p>
            <a:pPr>
              <a:spcBef>
                <a:spcPct val="35000"/>
              </a:spcBef>
            </a:pPr>
            <a:r>
              <a:rPr lang="en-US" altLang="en-US" dirty="0"/>
              <a:t>Maintain the patient</a:t>
            </a:r>
            <a:r>
              <a:rPr lang="ja-JP" altLang="en-US" dirty="0"/>
              <a:t>’</a:t>
            </a:r>
            <a:r>
              <a:rPr lang="en-US" altLang="ja-JP" dirty="0"/>
              <a:t>s airway while keeping the spine in the proper position.</a:t>
            </a:r>
          </a:p>
          <a:p>
            <a:pPr>
              <a:spcBef>
                <a:spcPct val="35000"/>
              </a:spcBef>
            </a:pPr>
            <a:r>
              <a:rPr lang="en-US" altLang="en-US" dirty="0"/>
              <a:t>Assess respirations and give supplemental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a:lnSpc>
                <a:spcPct val="85000"/>
              </a:lnSpc>
            </a:pPr>
            <a:r>
              <a:rPr lang="en-US" altLang="en-US" dirty="0"/>
              <a:t>Emergency Medical Care of Spinal Injuries </a:t>
            </a:r>
            <a:r>
              <a:rPr lang="en-US" altLang="en-US" sz="2000" b="0" dirty="0"/>
              <a:t>(2 of 6)</a:t>
            </a:r>
          </a:p>
        </p:txBody>
      </p:sp>
      <p:sp>
        <p:nvSpPr>
          <p:cNvPr id="102403" name="Content Placeholder 2"/>
          <p:cNvSpPr>
            <a:spLocks noGrp="1"/>
          </p:cNvSpPr>
          <p:nvPr>
            <p:ph type="body" idx="1"/>
          </p:nvPr>
        </p:nvSpPr>
        <p:spPr/>
        <p:txBody>
          <a:bodyPr rIns="228600"/>
          <a:lstStyle/>
          <a:p>
            <a:pPr>
              <a:spcBef>
                <a:spcPct val="35000"/>
              </a:spcBef>
            </a:pPr>
            <a:r>
              <a:rPr lang="en-US" altLang="en-US" dirty="0"/>
              <a:t>Managing the airway</a:t>
            </a:r>
          </a:p>
          <a:p>
            <a:pPr lvl="1">
              <a:spcBef>
                <a:spcPct val="35000"/>
              </a:spcBef>
            </a:pPr>
            <a:r>
              <a:rPr lang="en-US" altLang="en-US" dirty="0"/>
              <a:t>Perform the jaw-thrust maneuver.</a:t>
            </a:r>
          </a:p>
          <a:p>
            <a:pPr lvl="1">
              <a:spcBef>
                <a:spcPct val="35000"/>
              </a:spcBef>
            </a:pPr>
            <a:r>
              <a:rPr lang="en-US" altLang="en-US" dirty="0"/>
              <a:t>Consider inserting an oropharyngeal airway.</a:t>
            </a:r>
          </a:p>
          <a:p>
            <a:pPr lvl="1">
              <a:spcBef>
                <a:spcPct val="35000"/>
              </a:spcBef>
            </a:pPr>
            <a:r>
              <a:rPr lang="en-US" altLang="en-US" dirty="0"/>
              <a:t>Have a suctioning unit available.</a:t>
            </a:r>
          </a:p>
          <a:p>
            <a:pPr lvl="1">
              <a:spcBef>
                <a:spcPct val="35000"/>
              </a:spcBef>
            </a:pPr>
            <a:r>
              <a:rPr lang="en-US" altLang="en-US" dirty="0"/>
              <a:t>Provide supplemental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dirty="0"/>
              <a:t>Emergency Medical Care of Spinal Injuries </a:t>
            </a:r>
            <a:r>
              <a:rPr lang="en-US" altLang="en-US" sz="2000" b="0" dirty="0"/>
              <a:t>(3 of 6)</a:t>
            </a:r>
          </a:p>
        </p:txBody>
      </p:sp>
      <p:pic>
        <p:nvPicPr>
          <p:cNvPr id="19458" name="Picture 2" descr="Photos A and B show a paramedic massaging a patient's forehead.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706" y="1469822"/>
            <a:ext cx="2974975" cy="4181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3446" y="5651296"/>
            <a:ext cx="4676895" cy="923330"/>
          </a:xfrm>
          <a:prstGeom prst="rect">
            <a:avLst/>
          </a:prstGeom>
        </p:spPr>
        <p:txBody>
          <a:bodyPr wrap="square">
            <a:spAutoFit/>
          </a:bodyPr>
          <a:lstStyle/>
          <a:p>
            <a:r>
              <a:rPr lang="en-US" b="1" dirty="0"/>
              <a:t>FIGURE 29-22 </a:t>
            </a:r>
            <a:r>
              <a:rPr lang="en-US" dirty="0"/>
              <a:t>Jaw-thrust maneuver. </a:t>
            </a:r>
            <a:r>
              <a:rPr lang="en-US" b="1" dirty="0"/>
              <a:t>A. </a:t>
            </a:r>
            <a:r>
              <a:rPr lang="en-US" dirty="0"/>
              <a:t>Stabilize the neck in a neutral, in-line position. </a:t>
            </a:r>
            <a:r>
              <a:rPr lang="en-US" b="1" dirty="0"/>
              <a:t>B. </a:t>
            </a:r>
            <a:r>
              <a:rPr lang="en-US" dirty="0"/>
              <a:t>Push the angle of the lower jaw upward.</a:t>
            </a:r>
          </a:p>
        </p:txBody>
      </p:sp>
      <p:sp>
        <p:nvSpPr>
          <p:cNvPr id="3" name="Rectangle 2"/>
          <p:cNvSpPr/>
          <p:nvPr/>
        </p:nvSpPr>
        <p:spPr>
          <a:xfrm>
            <a:off x="3875828" y="6542010"/>
            <a:ext cx="3377848"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TotalTime>
  <Words>15388</Words>
  <Application>Microsoft Macintosh PowerPoint</Application>
  <PresentationFormat>Widescreen</PresentationFormat>
  <Paragraphs>1563</Paragraphs>
  <Slides>145</Slides>
  <Notes>115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145</vt:i4>
      </vt:variant>
    </vt:vector>
  </HeadingPairs>
  <TitlesOfParts>
    <vt:vector size="150" baseType="lpstr">
      <vt:lpstr>Arial</vt:lpstr>
      <vt:lpstr>Calibri</vt:lpstr>
      <vt:lpstr>Times New Roman</vt:lpstr>
      <vt:lpstr>Wingdings</vt:lpstr>
      <vt:lpstr>Educational subjects 16x9</vt:lpstr>
      <vt:lpstr>Head and Spine Injuries</vt:lpstr>
      <vt:lpstr>National EMS Education Standard Competencies (1 of 4)</vt:lpstr>
      <vt:lpstr>National EMS Education Standard Competencies (2 of 4)</vt:lpstr>
      <vt:lpstr>National EMS Education Standard Competencies (3 of 4)</vt:lpstr>
      <vt:lpstr>National EMS Education Standard Competencies (4 of 4)</vt:lpstr>
      <vt:lpstr>Introduction (1 of 2)</vt:lpstr>
      <vt:lpstr>Introduction (2 of 2)</vt:lpstr>
      <vt:lpstr>Anatomy and Physiology (1 of 2)</vt:lpstr>
      <vt:lpstr>Anatomy and Physiology (2 of 2)</vt:lpstr>
      <vt:lpstr>Central Nervous System (1 of 9)</vt:lpstr>
      <vt:lpstr>Central Nervous System (2 of 9)</vt:lpstr>
      <vt:lpstr>Central Nervous System (3 of 9)</vt:lpstr>
      <vt:lpstr>Central Nervous System (4 of 9)</vt:lpstr>
      <vt:lpstr>Central Nervous System (5 of 9)</vt:lpstr>
      <vt:lpstr>Central Nervous System (6 of 9)</vt:lpstr>
      <vt:lpstr>Central Nervous System (7 of 9)</vt:lpstr>
      <vt:lpstr>Central Nervous System (8 of 9)</vt:lpstr>
      <vt:lpstr>Central Nervous System (9 of 9)</vt:lpstr>
      <vt:lpstr>Peripheral Nervous System (1 of 5)</vt:lpstr>
      <vt:lpstr>Peripheral Nervous System (2 of 5)</vt:lpstr>
      <vt:lpstr>Peripheral Nervous System (3 of 5)</vt:lpstr>
      <vt:lpstr>Peripheral Nervous System (4 of 5)</vt:lpstr>
      <vt:lpstr>Peripheral Nervous System (5 of 5)</vt:lpstr>
      <vt:lpstr>How the Nervous System Works (1 of 5)</vt:lpstr>
      <vt:lpstr>How the Nervous System Works (2 of 5)</vt:lpstr>
      <vt:lpstr>How the Nervous System Works (3 of 5)</vt:lpstr>
      <vt:lpstr>How the Nervous System Works (4 of 5)</vt:lpstr>
      <vt:lpstr>How the Nervous System Works (5 of 5)</vt:lpstr>
      <vt:lpstr>Skeletal System (1 of 5)</vt:lpstr>
      <vt:lpstr>Skeletal System (2 of 5)</vt:lpstr>
      <vt:lpstr>Skeletal System (3 of 5)</vt:lpstr>
      <vt:lpstr>Skeletal System (4 of 5)</vt:lpstr>
      <vt:lpstr>Skeletal System (5 of 5)</vt:lpstr>
      <vt:lpstr>Head Injuries (1 of 4)</vt:lpstr>
      <vt:lpstr>Head Injuries (2 of 4)</vt:lpstr>
      <vt:lpstr>Head Injuries (3 of 4)</vt:lpstr>
      <vt:lpstr>Head Injuries (4 of 4)</vt:lpstr>
      <vt:lpstr>Scalp Lacerations</vt:lpstr>
      <vt:lpstr>Skull Fracture (1 of 7)</vt:lpstr>
      <vt:lpstr>Skull Fracture (2 of 7)</vt:lpstr>
      <vt:lpstr>Skull Fracture (3 of 7)</vt:lpstr>
      <vt:lpstr>Skull Fracture (4 of 7)</vt:lpstr>
      <vt:lpstr>Skull Fracture (5 of 7)</vt:lpstr>
      <vt:lpstr>Skull Fracture (6 of 7)</vt:lpstr>
      <vt:lpstr>Skull Fracture (7 of 7)</vt:lpstr>
      <vt:lpstr>Traumatic Brain Injuries (1 of 4)</vt:lpstr>
      <vt:lpstr>Traumatic Brain Injuries (2 of 4)</vt:lpstr>
      <vt:lpstr>Traumatic Brain Injuries (3 of 4)</vt:lpstr>
      <vt:lpstr>Traumatic Brain Injuries (4 of 4)</vt:lpstr>
      <vt:lpstr>Intracranial Pressure (1 of 7)</vt:lpstr>
      <vt:lpstr>Intracranial Pressure (2 of 7)</vt:lpstr>
      <vt:lpstr>Intracranial Pressure (3 of 7)</vt:lpstr>
      <vt:lpstr>Intracranial Pressure (4 of 7)</vt:lpstr>
      <vt:lpstr>Intracranial Pressure (5 of 7)</vt:lpstr>
      <vt:lpstr>Intracranial Pressure (6 of 7)</vt:lpstr>
      <vt:lpstr>Intracranial Pressure (7 of 7)</vt:lpstr>
      <vt:lpstr>Concussion (1 of 3)</vt:lpstr>
      <vt:lpstr>Concussion (2 of 3)</vt:lpstr>
      <vt:lpstr>Concussion (3 of 3)</vt:lpstr>
      <vt:lpstr>Contusion</vt:lpstr>
      <vt:lpstr>Other Brain Injuries</vt:lpstr>
      <vt:lpstr>Spine Injuries (1 of 2)</vt:lpstr>
      <vt:lpstr>Spine Injuries (2 of 2)</vt:lpstr>
      <vt:lpstr>Patient Assessment (1 of 2)</vt:lpstr>
      <vt:lpstr>Patient Assessment (2 of 2)</vt:lpstr>
      <vt:lpstr>Scene Size-up (1 of 2) </vt:lpstr>
      <vt:lpstr>Scene Size-up (2 of 2)</vt:lpstr>
      <vt:lpstr>Primary Assessment (1 of 10)</vt:lpstr>
      <vt:lpstr>Primary Assessment (2 of 10)</vt:lpstr>
      <vt:lpstr>Primary Assessment (3 of 10)</vt:lpstr>
      <vt:lpstr>Primary Assessment (4 of 10)</vt:lpstr>
      <vt:lpstr>Primary Assessment (5 of 10)</vt:lpstr>
      <vt:lpstr>Primary Assessment (6 of 10)</vt:lpstr>
      <vt:lpstr>Primary Assessment (7 of 10)</vt:lpstr>
      <vt:lpstr>Primary Assessment (8 of 10)</vt:lpstr>
      <vt:lpstr>Primary Assessment (9 of 10)</vt:lpstr>
      <vt:lpstr>Primary Assessment (10 of 10)</vt:lpstr>
      <vt:lpstr>History Taking</vt:lpstr>
      <vt:lpstr>Secondary Assessment (1 of 7)</vt:lpstr>
      <vt:lpstr>Secondary Assessment (2 of 7)</vt:lpstr>
      <vt:lpstr>Secondary Assessment (3 of 7)</vt:lpstr>
      <vt:lpstr>Secondary Assessment (4 of 7)</vt:lpstr>
      <vt:lpstr>Secondary Assessment (5 of 7)</vt:lpstr>
      <vt:lpstr>Secondary Assessment (6 of 7)</vt:lpstr>
      <vt:lpstr>Secondary Assessment (7 of 7)</vt:lpstr>
      <vt:lpstr>Reassessment (1 of 4)</vt:lpstr>
      <vt:lpstr>Reassessment (2 of 4)</vt:lpstr>
      <vt:lpstr>Reassessment (3 of 4)</vt:lpstr>
      <vt:lpstr>Reassessment (4 of 4)</vt:lpstr>
      <vt:lpstr>Emergency Medical Care of Head Injuries (1 of 7)</vt:lpstr>
      <vt:lpstr>Emergency Medical Care of Head Injuries (2 of 7)</vt:lpstr>
      <vt:lpstr>Emergency Medical Care of Head Injuries (3 of 7)</vt:lpstr>
      <vt:lpstr>Emergency Medical Care of Head Injuries (4 of 7)</vt:lpstr>
      <vt:lpstr>Emergency Medical Care of Head Injuries (5 of 7)</vt:lpstr>
      <vt:lpstr>Emergency Medical Care of Head Injuries (6 of 7)</vt:lpstr>
      <vt:lpstr>Emergency Medical Care of Head Injuries (7 of 7)</vt:lpstr>
      <vt:lpstr>Emergency Medical Care of Spinal Injuries (1 of 6)</vt:lpstr>
      <vt:lpstr>Emergency Medical Care of Spinal Injuries (2 of 6)</vt:lpstr>
      <vt:lpstr>Emergency Medical Care of Spinal Injuries (3 of 6)</vt:lpstr>
      <vt:lpstr>Emergency Medical Care of Spinal Injuries (4 of 6)</vt:lpstr>
      <vt:lpstr>Emergency Medical Care of Spinal Injuries (5 of 6)</vt:lpstr>
      <vt:lpstr>Emergency Medical Care of Spinal Injuries (6 of 6)</vt:lpstr>
      <vt:lpstr>Preparation for Transport (1 of 7)</vt:lpstr>
      <vt:lpstr>Preparation for Transport (2 of 7)</vt:lpstr>
      <vt:lpstr>Preparation for Transport (3 of 7)</vt:lpstr>
      <vt:lpstr>Preparation for Transport (4 of 7)</vt:lpstr>
      <vt:lpstr>Preparation for Transport (5 of 7)</vt:lpstr>
      <vt:lpstr>Preparation for Transport (6 of 7)</vt:lpstr>
      <vt:lpstr>Preparation for Transport (7 of 7)</vt:lpstr>
      <vt:lpstr>Helmet Removal (1 of 6)</vt:lpstr>
      <vt:lpstr>Helmet Removal (2 of 6)</vt:lpstr>
      <vt:lpstr>Helmet Removal (3 of 6)</vt:lpstr>
      <vt:lpstr>Helmet Removal (4 of 6)</vt:lpstr>
      <vt:lpstr>Helmet Removal (5 of 6)</vt:lpstr>
      <vt:lpstr>Helmet Removal (6 of 6)</vt:lpstr>
      <vt:lpstr>Review</vt:lpstr>
      <vt:lpstr>Review</vt:lpstr>
      <vt:lpstr>Review</vt:lpstr>
      <vt:lpstr>Review</vt:lpstr>
      <vt:lpstr>Review</vt:lpstr>
      <vt:lpstr>Review </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56</cp:revision>
  <dcterms:created xsi:type="dcterms:W3CDTF">2019-03-08T18:11:57Z</dcterms:created>
  <dcterms:modified xsi:type="dcterms:W3CDTF">2021-01-04T19:35:37Z</dcterms:modified>
</cp:coreProperties>
</file>